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94629" autoAdjust="0"/>
  </p:normalViewPr>
  <p:slideViewPr>
    <p:cSldViewPr>
      <p:cViewPr>
        <p:scale>
          <a:sx n="100" d="100"/>
          <a:sy n="100" d="100"/>
        </p:scale>
        <p:origin x="-1428"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0B73F-79EE-4E63-820F-101765896951}" type="datetimeFigureOut">
              <a:rPr lang="hu-HU" smtClean="0"/>
              <a:t>2015.12.08.</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D3B3ED-D86E-4201-A45F-52B1BC6D8024}" type="slidenum">
              <a:rPr lang="hu-HU" smtClean="0"/>
              <a:t>‹#›</a:t>
            </a:fld>
            <a:endParaRPr lang="hu-HU"/>
          </a:p>
        </p:txBody>
      </p:sp>
    </p:spTree>
    <p:extLst>
      <p:ext uri="{BB962C8B-B14F-4D97-AF65-F5344CB8AC3E}">
        <p14:creationId xmlns:p14="http://schemas.microsoft.com/office/powerpoint/2010/main" val="1792917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12BD3-F2B8-4C56-B656-CB6EA1D37EC6}" type="datetimeFigureOut">
              <a:rPr lang="hu-HU" smtClean="0"/>
              <a:t>2015.12.08.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A4B1A3-A446-4A81-936F-189C6584B1BA}" type="slidenum">
              <a:rPr lang="hu-HU" smtClean="0"/>
              <a:t>‹#›</a:t>
            </a:fld>
            <a:endParaRPr lang="hu-HU"/>
          </a:p>
        </p:txBody>
      </p:sp>
    </p:spTree>
    <p:extLst>
      <p:ext uri="{BB962C8B-B14F-4D97-AF65-F5344CB8AC3E}">
        <p14:creationId xmlns:p14="http://schemas.microsoft.com/office/powerpoint/2010/main" val="159168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yitódia">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25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3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ím 1"/>
          <p:cNvSpPr>
            <a:spLocks noGrp="1"/>
          </p:cNvSpPr>
          <p:nvPr>
            <p:ph type="ctrTitle" hasCustomPrompt="1"/>
          </p:nvPr>
        </p:nvSpPr>
        <p:spPr>
          <a:xfrm>
            <a:off x="1475656" y="1916832"/>
            <a:ext cx="6768752" cy="1470025"/>
          </a:xfrm>
        </p:spPr>
        <p:txBody>
          <a:bodyPr/>
          <a:lstStyle>
            <a:lvl1pPr>
              <a:defRPr/>
            </a:lvl1pPr>
          </a:lstStyle>
          <a:p>
            <a:r>
              <a:rPr lang="hu-HU" dirty="0" smtClean="0"/>
              <a:t>Címdia</a:t>
            </a:r>
            <a:endParaRPr lang="hu-HU" dirty="0"/>
          </a:p>
        </p:txBody>
      </p:sp>
      <p:sp>
        <p:nvSpPr>
          <p:cNvPr id="3" name="Alcím 2"/>
          <p:cNvSpPr>
            <a:spLocks noGrp="1"/>
          </p:cNvSpPr>
          <p:nvPr>
            <p:ph type="subTitle" idx="1"/>
          </p:nvPr>
        </p:nvSpPr>
        <p:spPr>
          <a:xfrm>
            <a:off x="2267744" y="3886200"/>
            <a:ext cx="525658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Tree>
    <p:extLst>
      <p:ext uri="{BB962C8B-B14F-4D97-AF65-F5344CB8AC3E}">
        <p14:creationId xmlns:p14="http://schemas.microsoft.com/office/powerpoint/2010/main" val="20434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ím 1"/>
          <p:cNvSpPr>
            <a:spLocks noGrp="1"/>
          </p:cNvSpPr>
          <p:nvPr>
            <p:ph type="title"/>
          </p:nvPr>
        </p:nvSpPr>
        <p:spPr>
          <a:xfrm>
            <a:off x="899592" y="274638"/>
            <a:ext cx="7787208" cy="720000"/>
          </a:xfrm>
        </p:spPr>
        <p:txBody>
          <a:bodyPr/>
          <a:lstStyle/>
          <a:p>
            <a:r>
              <a:rPr lang="hu-HU" smtClean="0"/>
              <a:t>Mintacím szerkesztése</a:t>
            </a:r>
            <a:endParaRPr lang="hu-HU" dirty="0"/>
          </a:p>
        </p:txBody>
      </p:sp>
      <p:sp>
        <p:nvSpPr>
          <p:cNvPr id="3" name="Tartalom helye 2"/>
          <p:cNvSpPr>
            <a:spLocks noGrp="1"/>
          </p:cNvSpPr>
          <p:nvPr>
            <p:ph idx="1"/>
          </p:nvPr>
        </p:nvSpPr>
        <p:spPr>
          <a:xfrm>
            <a:off x="899592" y="1196752"/>
            <a:ext cx="7776864" cy="4536505"/>
          </a:xfrm>
        </p:spPr>
        <p:txBody>
          <a:bodyPr/>
          <a:lstStyle>
            <a:lvl1pPr marL="342900" indent="-342900">
              <a:buClr>
                <a:schemeClr val="accent1"/>
              </a:buClr>
              <a:buFont typeface="Arial" pitchFamily="34" charset="0"/>
              <a:buChar char="•"/>
              <a:defRPr/>
            </a:lvl1pPr>
            <a:lvl2pPr marL="742950" indent="-285750">
              <a:buClr>
                <a:schemeClr val="accent1"/>
              </a:buClr>
              <a:buFont typeface="Arial" pitchFamily="34" charset="0"/>
              <a:buChar char="•"/>
              <a:defRPr/>
            </a:lvl2pPr>
            <a:lvl3pPr marL="1143000" indent="-228600">
              <a:buClr>
                <a:schemeClr val="accent1"/>
              </a:buClr>
              <a:buFont typeface="Arial" pitchFamily="34" charset="0"/>
              <a:buChar char="•"/>
              <a:defRPr/>
            </a:lvl3pPr>
            <a:lvl4pPr marL="1600200" indent="-228600">
              <a:buClr>
                <a:schemeClr val="accent1"/>
              </a:buClr>
              <a:buFont typeface="Arial" pitchFamily="34" charset="0"/>
              <a:buChar char="•"/>
              <a:defRPr/>
            </a:lvl4pPr>
            <a:lvl5pPr marL="2057400" indent="-228600">
              <a:buClr>
                <a:schemeClr val="accent1"/>
              </a:buClr>
              <a:buFont typeface="Arial" pitchFamily="34" charset="0"/>
              <a:buChar char="•"/>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0BB12148-969C-457B-A62C-B8DFC636838F}" type="slidenum">
              <a:rPr lang="hu-HU" smtClean="0"/>
              <a:t>‹#›</a:t>
            </a:fld>
            <a:endParaRPr lang="hu-HU" dirty="0"/>
          </a:p>
        </p:txBody>
      </p:sp>
      <p:sp>
        <p:nvSpPr>
          <p:cNvPr id="8" name="Dátum helye 3"/>
          <p:cNvSpPr>
            <a:spLocks noGrp="1"/>
          </p:cNvSpPr>
          <p:nvPr>
            <p:ph type="dt" sz="half" idx="2"/>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9B288949-5308-4024-B2A0-0065EC570203}" type="datetime1">
              <a:rPr lang="hu-HU" smtClean="0"/>
              <a:t>2015.12.08.</a:t>
            </a:fld>
            <a:endParaRPr lang="hu-HU" dirty="0"/>
          </a:p>
        </p:txBody>
      </p:sp>
    </p:spTree>
    <p:extLst>
      <p:ext uri="{BB962C8B-B14F-4D97-AF65-F5344CB8AC3E}">
        <p14:creationId xmlns:p14="http://schemas.microsoft.com/office/powerpoint/2010/main" val="4253245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zöveg helye 2"/>
          <p:cNvSpPr>
            <a:spLocks noGrp="1"/>
          </p:cNvSpPr>
          <p:nvPr>
            <p:ph type="body" idx="1"/>
          </p:nvPr>
        </p:nvSpPr>
        <p:spPr>
          <a:xfrm>
            <a:off x="899592" y="1124744"/>
            <a:ext cx="36004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99592" y="1916833"/>
            <a:ext cx="3597796" cy="3888432"/>
          </a:xfrm>
        </p:spPr>
        <p:txBody>
          <a:bodyPr/>
          <a:lstStyle>
            <a:lvl1pPr marL="342900" indent="-342900">
              <a:buClr>
                <a:schemeClr val="accent1"/>
              </a:buClr>
              <a:buFont typeface="Arial" pitchFamily="34" charset="0"/>
              <a:buChar char="•"/>
              <a:defRPr sz="2400"/>
            </a:lvl1pPr>
            <a:lvl2pPr marL="742950" indent="-285750">
              <a:buClr>
                <a:schemeClr val="accent1"/>
              </a:buClr>
              <a:buFont typeface="Arial" pitchFamily="34" charset="0"/>
              <a:buChar char="•"/>
              <a:defRPr sz="2000"/>
            </a:lvl2pPr>
            <a:lvl3pPr marL="1143000" indent="-228600">
              <a:buClr>
                <a:schemeClr val="accent1"/>
              </a:buClr>
              <a:buFont typeface="Arial" pitchFamily="34" charset="0"/>
              <a:buChar char="•"/>
              <a:defRPr sz="1800"/>
            </a:lvl3pPr>
            <a:lvl4pPr marL="1600200" indent="-228600">
              <a:buClr>
                <a:schemeClr val="accent1"/>
              </a:buClr>
              <a:buFont typeface="Arial" pitchFamily="34" charset="0"/>
              <a:buChar char="•"/>
              <a:defRPr sz="1600"/>
            </a:lvl4pPr>
            <a:lvl5pPr marL="2057400" indent="-228600">
              <a:buClr>
                <a:schemeClr val="accent1"/>
              </a:buClr>
              <a:buFont typeface="Arial" pitchFamily="34" charset="0"/>
              <a:buChar cha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Szöveg helye 4"/>
          <p:cNvSpPr>
            <a:spLocks noGrp="1"/>
          </p:cNvSpPr>
          <p:nvPr>
            <p:ph type="body" sz="quarter" idx="3"/>
          </p:nvPr>
        </p:nvSpPr>
        <p:spPr>
          <a:xfrm>
            <a:off x="4788024" y="1124744"/>
            <a:ext cx="3898776"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788024" y="1916833"/>
            <a:ext cx="3898776" cy="3888432"/>
          </a:xfrm>
        </p:spPr>
        <p:txBody>
          <a:bodyPr/>
          <a:lstStyle>
            <a:lvl1pPr marL="342900" indent="-342900">
              <a:buClr>
                <a:schemeClr val="accent1"/>
              </a:buClr>
              <a:buFont typeface="Arial" pitchFamily="34" charset="0"/>
              <a:buChar char="•"/>
              <a:defRPr sz="2400"/>
            </a:lvl1pPr>
            <a:lvl2pPr marL="742950" indent="-285750">
              <a:buClr>
                <a:schemeClr val="accent1"/>
              </a:buClr>
              <a:buFont typeface="Arial" pitchFamily="34" charset="0"/>
              <a:buChar char="•"/>
              <a:defRPr sz="2000"/>
            </a:lvl2pPr>
            <a:lvl3pPr marL="1143000" indent="-228600">
              <a:buClr>
                <a:schemeClr val="accent1"/>
              </a:buClr>
              <a:buFont typeface="Arial" pitchFamily="34" charset="0"/>
              <a:buChar char="•"/>
              <a:defRPr sz="1800"/>
            </a:lvl3pPr>
            <a:lvl4pPr marL="1600200" indent="-228600">
              <a:buClr>
                <a:schemeClr val="accent1"/>
              </a:buClr>
              <a:buFont typeface="Arial" pitchFamily="34" charset="0"/>
              <a:buChar char="•"/>
              <a:defRPr sz="1600"/>
            </a:lvl4pPr>
            <a:lvl5pPr marL="2057400" indent="-228600">
              <a:buClr>
                <a:schemeClr val="accent1"/>
              </a:buClr>
              <a:buFont typeface="Arial" pitchFamily="34" charset="0"/>
              <a:buChar cha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BB12148-969C-457B-A62C-B8DFC636838F}" type="slidenum">
              <a:rPr lang="hu-HU" smtClean="0"/>
              <a:t>‹#›</a:t>
            </a:fld>
            <a:endParaRPr lang="hu-HU"/>
          </a:p>
        </p:txBody>
      </p:sp>
      <p:sp>
        <p:nvSpPr>
          <p:cNvPr id="11" name="Cím 1"/>
          <p:cNvSpPr>
            <a:spLocks noGrp="1"/>
          </p:cNvSpPr>
          <p:nvPr>
            <p:ph type="title"/>
          </p:nvPr>
        </p:nvSpPr>
        <p:spPr>
          <a:xfrm>
            <a:off x="899592" y="274638"/>
            <a:ext cx="7787208" cy="720000"/>
          </a:xfrm>
        </p:spPr>
        <p:txBody>
          <a:bodyPr/>
          <a:lstStyle/>
          <a:p>
            <a:r>
              <a:rPr lang="hu-HU" smtClean="0"/>
              <a:t>Mintacím szerkesztése</a:t>
            </a:r>
            <a:endParaRPr lang="hu-HU" dirty="0"/>
          </a:p>
        </p:txBody>
      </p:sp>
      <p:sp>
        <p:nvSpPr>
          <p:cNvPr id="12" name="Dátum helye 3"/>
          <p:cNvSpPr>
            <a:spLocks noGrp="1"/>
          </p:cNvSpPr>
          <p:nvPr>
            <p:ph type="dt" sz="half" idx="13"/>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F15A2797-2FFE-47AF-9260-1274EA2DAE4A}" type="datetime1">
              <a:rPr lang="hu-HU" smtClean="0"/>
              <a:t>2015.12.08.</a:t>
            </a:fld>
            <a:endParaRPr lang="hu-HU" dirty="0"/>
          </a:p>
        </p:txBody>
      </p:sp>
    </p:spTree>
    <p:extLst>
      <p:ext uri="{BB962C8B-B14F-4D97-AF65-F5344CB8AC3E}">
        <p14:creationId xmlns:p14="http://schemas.microsoft.com/office/powerpoint/2010/main" val="63361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rtalom helye 2"/>
          <p:cNvSpPr>
            <a:spLocks noGrp="1"/>
          </p:cNvSpPr>
          <p:nvPr>
            <p:ph sz="half" idx="1"/>
          </p:nvPr>
        </p:nvSpPr>
        <p:spPr>
          <a:xfrm>
            <a:off x="899592" y="1124744"/>
            <a:ext cx="3816424" cy="4680521"/>
          </a:xfrm>
        </p:spPr>
        <p:txBody>
          <a:bodyPr/>
          <a:lstStyle>
            <a:lvl1pPr marL="342900" indent="-342900">
              <a:buClr>
                <a:schemeClr val="accent1"/>
              </a:buClr>
              <a:buFont typeface="Arial" pitchFamily="34" charset="0"/>
              <a:buChar char="•"/>
              <a:defRPr sz="2800"/>
            </a:lvl1pPr>
            <a:lvl2pPr marL="742950" indent="-285750">
              <a:buClr>
                <a:schemeClr val="accent1"/>
              </a:buClr>
              <a:buFont typeface="Arial" pitchFamily="34" charset="0"/>
              <a:buChar char="•"/>
              <a:defRPr sz="2400"/>
            </a:lvl2pPr>
            <a:lvl3pPr marL="1143000" indent="-228600">
              <a:buClr>
                <a:schemeClr val="accent1"/>
              </a:buClr>
              <a:buFont typeface="Arial" pitchFamily="34" charset="0"/>
              <a:buChar char="•"/>
              <a:defRPr sz="2000"/>
            </a:lvl3pPr>
            <a:lvl4pPr marL="1600200" indent="-228600">
              <a:buClr>
                <a:schemeClr val="accent1"/>
              </a:buClr>
              <a:buFont typeface="Arial" pitchFamily="34" charset="0"/>
              <a:buChar char="•"/>
              <a:defRPr sz="1800"/>
            </a:lvl4pPr>
            <a:lvl5pPr marL="2057400" indent="-228600">
              <a:buClr>
                <a:schemeClr val="accent1"/>
              </a:buClr>
              <a:buFont typeface="Arial" pitchFamily="34" charset="0"/>
              <a:buChar cha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932040" y="1124744"/>
            <a:ext cx="3754760" cy="4680521"/>
          </a:xfrm>
        </p:spPr>
        <p:txBody>
          <a:bodyPr/>
          <a:lstStyle>
            <a:lvl1pPr marL="342900" indent="-342900">
              <a:buClr>
                <a:schemeClr val="accent1"/>
              </a:buClr>
              <a:buFont typeface="Arial" pitchFamily="34" charset="0"/>
              <a:buChar char="•"/>
              <a:defRPr sz="2800"/>
            </a:lvl1pPr>
            <a:lvl2pPr marL="742950" indent="-285750">
              <a:buClr>
                <a:schemeClr val="accent1"/>
              </a:buClr>
              <a:buFont typeface="Arial" pitchFamily="34" charset="0"/>
              <a:buChar char="•"/>
              <a:defRPr sz="2400"/>
            </a:lvl2pPr>
            <a:lvl3pPr marL="1143000" indent="-228600">
              <a:buClr>
                <a:schemeClr val="accent1"/>
              </a:buClr>
              <a:buFont typeface="Arial" pitchFamily="34" charset="0"/>
              <a:buChar char="•"/>
              <a:defRPr sz="2000"/>
            </a:lvl3pPr>
            <a:lvl4pPr marL="1600200" indent="-228600">
              <a:buClr>
                <a:schemeClr val="accent1"/>
              </a:buClr>
              <a:buFont typeface="Arial" pitchFamily="34" charset="0"/>
              <a:buChar char="•"/>
              <a:defRPr sz="1800"/>
            </a:lvl4pPr>
            <a:lvl5pPr marL="2057400" indent="-228600">
              <a:buClr>
                <a:schemeClr val="accent1"/>
              </a:buClr>
              <a:buFont typeface="Arial" pitchFamily="34" charset="0"/>
              <a:buChar cha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BB12148-969C-457B-A62C-B8DFC636838F}" type="slidenum">
              <a:rPr lang="hu-HU" smtClean="0"/>
              <a:t>‹#›</a:t>
            </a:fld>
            <a:endParaRPr lang="hu-HU"/>
          </a:p>
        </p:txBody>
      </p:sp>
      <p:sp>
        <p:nvSpPr>
          <p:cNvPr id="9" name="Cím 1"/>
          <p:cNvSpPr>
            <a:spLocks noGrp="1"/>
          </p:cNvSpPr>
          <p:nvPr>
            <p:ph type="title"/>
          </p:nvPr>
        </p:nvSpPr>
        <p:spPr>
          <a:xfrm>
            <a:off x="899592" y="274638"/>
            <a:ext cx="7787208" cy="720000"/>
          </a:xfrm>
        </p:spPr>
        <p:txBody>
          <a:bodyPr/>
          <a:lstStyle/>
          <a:p>
            <a:r>
              <a:rPr lang="hu-HU" smtClean="0"/>
              <a:t>Mintacím szerkesztése</a:t>
            </a:r>
            <a:endParaRPr lang="hu-HU" dirty="0"/>
          </a:p>
        </p:txBody>
      </p:sp>
      <p:sp>
        <p:nvSpPr>
          <p:cNvPr id="10" name="Dátum helye 3"/>
          <p:cNvSpPr>
            <a:spLocks noGrp="1"/>
          </p:cNvSpPr>
          <p:nvPr>
            <p:ph type="dt" sz="half" idx="13"/>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4B450CCF-962D-46FC-840D-DBEED17EC8F5}" type="datetime1">
              <a:rPr lang="hu-HU" smtClean="0"/>
              <a:t>2015.12.08.</a:t>
            </a:fld>
            <a:endParaRPr lang="hu-HU" dirty="0"/>
          </a:p>
        </p:txBody>
      </p:sp>
    </p:spTree>
    <p:extLst>
      <p:ext uri="{BB962C8B-B14F-4D97-AF65-F5344CB8AC3E}">
        <p14:creationId xmlns:p14="http://schemas.microsoft.com/office/powerpoint/2010/main" val="27842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BB12148-969C-457B-A62C-B8DFC636838F}" type="slidenum">
              <a:rPr lang="hu-HU" smtClean="0"/>
              <a:t>‹#›</a:t>
            </a:fld>
            <a:endParaRPr lang="hu-HU"/>
          </a:p>
        </p:txBody>
      </p:sp>
      <p:sp>
        <p:nvSpPr>
          <p:cNvPr id="6" name="Dátum helye 3"/>
          <p:cNvSpPr>
            <a:spLocks noGrp="1"/>
          </p:cNvSpPr>
          <p:nvPr>
            <p:ph type="dt" sz="half" idx="2"/>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A38D7A76-6475-4276-BA8A-0A21D4C1129B}" type="datetime1">
              <a:rPr lang="hu-HU" smtClean="0"/>
              <a:t>2015.12.08.</a:t>
            </a:fld>
            <a:endParaRPr lang="hu-HU" dirty="0"/>
          </a:p>
        </p:txBody>
      </p:sp>
    </p:spTree>
    <p:extLst>
      <p:ext uri="{BB962C8B-B14F-4D97-AF65-F5344CB8AC3E}">
        <p14:creationId xmlns:p14="http://schemas.microsoft.com/office/powerpoint/2010/main" val="314040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BB12148-969C-457B-A62C-B8DFC636838F}" type="slidenum">
              <a:rPr lang="hu-HU" smtClean="0"/>
              <a:t>‹#›</a:t>
            </a:fld>
            <a:endParaRPr lang="hu-HU"/>
          </a:p>
        </p:txBody>
      </p:sp>
      <p:sp>
        <p:nvSpPr>
          <p:cNvPr id="7" name="Cím 1"/>
          <p:cNvSpPr>
            <a:spLocks noGrp="1"/>
          </p:cNvSpPr>
          <p:nvPr>
            <p:ph type="title"/>
          </p:nvPr>
        </p:nvSpPr>
        <p:spPr>
          <a:xfrm>
            <a:off x="899592" y="274638"/>
            <a:ext cx="7787208" cy="720000"/>
          </a:xfrm>
        </p:spPr>
        <p:txBody>
          <a:bodyPr/>
          <a:lstStyle/>
          <a:p>
            <a:r>
              <a:rPr lang="hu-HU" smtClean="0"/>
              <a:t>Mintacím szerkesztése</a:t>
            </a:r>
            <a:endParaRPr lang="hu-HU" dirty="0"/>
          </a:p>
        </p:txBody>
      </p:sp>
      <p:sp>
        <p:nvSpPr>
          <p:cNvPr id="8" name="Dátum helye 3"/>
          <p:cNvSpPr>
            <a:spLocks noGrp="1"/>
          </p:cNvSpPr>
          <p:nvPr>
            <p:ph type="dt" sz="half" idx="2"/>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560028A1-CB64-49DE-A4EA-D3E3F3FA59E0}" type="datetime1">
              <a:rPr lang="hu-HU" smtClean="0"/>
              <a:t>2015.12.08.</a:t>
            </a:fld>
            <a:endParaRPr lang="hu-HU" dirty="0"/>
          </a:p>
        </p:txBody>
      </p:sp>
    </p:spTree>
    <p:extLst>
      <p:ext uri="{BB962C8B-B14F-4D97-AF65-F5344CB8AC3E}">
        <p14:creationId xmlns:p14="http://schemas.microsoft.com/office/powerpoint/2010/main" val="179513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ím 1"/>
          <p:cNvSpPr>
            <a:spLocks noGrp="1"/>
          </p:cNvSpPr>
          <p:nvPr>
            <p:ph type="title"/>
          </p:nvPr>
        </p:nvSpPr>
        <p:spPr>
          <a:xfrm>
            <a:off x="827584" y="273050"/>
            <a:ext cx="2637929" cy="1162050"/>
          </a:xfrm>
        </p:spPr>
        <p:txBody>
          <a:bodyPr anchor="b"/>
          <a:lstStyle>
            <a:lvl1pPr algn="l">
              <a:defRPr sz="2000" b="1"/>
            </a:lvl1pPr>
          </a:lstStyle>
          <a:p>
            <a:r>
              <a:rPr lang="hu-HU" smtClean="0"/>
              <a:t>Mintacím szerkesztése</a:t>
            </a:r>
            <a:endParaRPr lang="hu-HU" dirty="0"/>
          </a:p>
        </p:txBody>
      </p:sp>
      <p:sp>
        <p:nvSpPr>
          <p:cNvPr id="3" name="Tartalom helye 2"/>
          <p:cNvSpPr>
            <a:spLocks noGrp="1"/>
          </p:cNvSpPr>
          <p:nvPr>
            <p:ph idx="1"/>
          </p:nvPr>
        </p:nvSpPr>
        <p:spPr>
          <a:xfrm>
            <a:off x="3575050" y="273051"/>
            <a:ext cx="5111750" cy="5460206"/>
          </a:xfrm>
        </p:spPr>
        <p:txBody>
          <a:bodyPr/>
          <a:lstStyle>
            <a:lvl1pPr marL="342900" indent="-342900">
              <a:buClr>
                <a:schemeClr val="accent1"/>
              </a:buClr>
              <a:buFont typeface="Arial" pitchFamily="34" charset="0"/>
              <a:buChar char="•"/>
              <a:defRPr sz="3200"/>
            </a:lvl1pPr>
            <a:lvl2pPr marL="742950" indent="-285750">
              <a:buClr>
                <a:schemeClr val="accent1"/>
              </a:buClr>
              <a:buFont typeface="Arial" pitchFamily="34" charset="0"/>
              <a:buChar char="•"/>
              <a:defRPr sz="2800"/>
            </a:lvl2pPr>
            <a:lvl3pPr marL="1143000" indent="-228600">
              <a:buClr>
                <a:schemeClr val="accent1"/>
              </a:buClr>
              <a:buFont typeface="Arial" pitchFamily="34" charset="0"/>
              <a:buChar char="•"/>
              <a:defRPr sz="2400"/>
            </a:lvl3pPr>
            <a:lvl4pPr marL="1600200" indent="-228600">
              <a:buClr>
                <a:schemeClr val="accent1"/>
              </a:buClr>
              <a:buFont typeface="Arial" pitchFamily="34" charset="0"/>
              <a:buChar char="•"/>
              <a:defRPr sz="2000"/>
            </a:lvl4pPr>
            <a:lvl5pPr marL="2057400" indent="-228600">
              <a:buClr>
                <a:schemeClr val="accent1"/>
              </a:buClr>
              <a:buFont typeface="Arial" pitchFamily="34" charset="0"/>
              <a:buChar cha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Szöveg helye 3"/>
          <p:cNvSpPr>
            <a:spLocks noGrp="1"/>
          </p:cNvSpPr>
          <p:nvPr>
            <p:ph type="body" sz="half" idx="2"/>
          </p:nvPr>
        </p:nvSpPr>
        <p:spPr>
          <a:xfrm>
            <a:off x="827584" y="1435100"/>
            <a:ext cx="26379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BB12148-969C-457B-A62C-B8DFC636838F}" type="slidenum">
              <a:rPr lang="hu-HU" smtClean="0"/>
              <a:t>‹#›</a:t>
            </a:fld>
            <a:endParaRPr lang="hu-HU"/>
          </a:p>
        </p:txBody>
      </p:sp>
      <p:sp>
        <p:nvSpPr>
          <p:cNvPr id="9" name="Dátum helye 3"/>
          <p:cNvSpPr>
            <a:spLocks noGrp="1"/>
          </p:cNvSpPr>
          <p:nvPr>
            <p:ph type="dt" sz="half" idx="13"/>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CA160B23-0709-412B-8A95-6F3FE065168C}" type="datetime1">
              <a:rPr lang="hu-HU" smtClean="0"/>
              <a:t>2015.12.08.</a:t>
            </a:fld>
            <a:endParaRPr lang="hu-HU" dirty="0"/>
          </a:p>
        </p:txBody>
      </p:sp>
    </p:spTree>
    <p:extLst>
      <p:ext uri="{BB962C8B-B14F-4D97-AF65-F5344CB8AC3E}">
        <p14:creationId xmlns:p14="http://schemas.microsoft.com/office/powerpoint/2010/main" val="4755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ím 1"/>
          <p:cNvSpPr>
            <a:spLocks noGrp="1"/>
          </p:cNvSpPr>
          <p:nvPr>
            <p:ph type="ctrTitle" hasCustomPrompt="1"/>
          </p:nvPr>
        </p:nvSpPr>
        <p:spPr>
          <a:xfrm>
            <a:off x="1475656" y="1916832"/>
            <a:ext cx="6120680" cy="1470025"/>
          </a:xfrm>
        </p:spPr>
        <p:txBody>
          <a:bodyPr>
            <a:normAutofit/>
          </a:bodyPr>
          <a:lstStyle>
            <a:lvl1pPr>
              <a:defRPr sz="4000" baseline="0"/>
            </a:lvl1pPr>
          </a:lstStyle>
          <a:p>
            <a:r>
              <a:rPr lang="hu-HU" dirty="0" smtClean="0"/>
              <a:t>Köszönöm a figyelmet!</a:t>
            </a:r>
            <a:endParaRPr lang="hu-HU" dirty="0"/>
          </a:p>
        </p:txBody>
      </p:sp>
    </p:spTree>
    <p:extLst>
      <p:ext uri="{BB962C8B-B14F-4D97-AF65-F5344CB8AC3E}">
        <p14:creationId xmlns:p14="http://schemas.microsoft.com/office/powerpoint/2010/main" val="26368681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066130"/>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1475656" y="6381328"/>
            <a:ext cx="1080120" cy="365125"/>
          </a:xfrm>
          <a:prstGeom prst="rect">
            <a:avLst/>
          </a:prstGeom>
        </p:spPr>
        <p:txBody>
          <a:bodyPr vert="horz" lIns="91440" tIns="45720" rIns="91440" bIns="45720" rtlCol="0" anchor="ctr"/>
          <a:lstStyle>
            <a:lvl1pPr algn="l">
              <a:defRPr sz="1200">
                <a:solidFill>
                  <a:schemeClr val="accent1"/>
                </a:solidFill>
                <a:latin typeface="Trebuchet MS" pitchFamily="34" charset="0"/>
              </a:defRPr>
            </a:lvl1pPr>
          </a:lstStyle>
          <a:p>
            <a:fld id="{3833364D-BB13-4227-8F8F-5D014A5BF123}" type="datetime1">
              <a:rPr lang="hu-HU" smtClean="0"/>
              <a:t>2015.12.08.</a:t>
            </a:fld>
            <a:endParaRPr lang="hu-HU" dirty="0"/>
          </a:p>
        </p:txBody>
      </p:sp>
      <p:sp>
        <p:nvSpPr>
          <p:cNvPr id="5" name="Élőláb helye 4"/>
          <p:cNvSpPr>
            <a:spLocks noGrp="1"/>
          </p:cNvSpPr>
          <p:nvPr>
            <p:ph type="ftr" sz="quarter" idx="3"/>
          </p:nvPr>
        </p:nvSpPr>
        <p:spPr>
          <a:xfrm>
            <a:off x="3995936" y="6381328"/>
            <a:ext cx="864096"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hu-HU" dirty="0"/>
          </a:p>
        </p:txBody>
      </p:sp>
      <p:sp>
        <p:nvSpPr>
          <p:cNvPr id="6" name="Dia számának helye 5"/>
          <p:cNvSpPr>
            <a:spLocks noGrp="1"/>
          </p:cNvSpPr>
          <p:nvPr>
            <p:ph type="sldNum" sz="quarter" idx="4"/>
          </p:nvPr>
        </p:nvSpPr>
        <p:spPr>
          <a:xfrm>
            <a:off x="8676456" y="620688"/>
            <a:ext cx="432048" cy="365125"/>
          </a:xfrm>
          <a:prstGeom prst="rect">
            <a:avLst/>
          </a:prstGeom>
        </p:spPr>
        <p:txBody>
          <a:bodyPr vert="horz" lIns="91440" tIns="45720" rIns="91440" bIns="45720" rtlCol="0" anchor="ctr"/>
          <a:lstStyle>
            <a:lvl1pPr algn="r">
              <a:defRPr sz="1200">
                <a:solidFill>
                  <a:schemeClr val="accent1"/>
                </a:solidFill>
                <a:latin typeface="Trebuchet MS" pitchFamily="34" charset="0"/>
              </a:defRPr>
            </a:lvl1pPr>
          </a:lstStyle>
          <a:p>
            <a:fld id="{0BB12148-969C-457B-A62C-B8DFC636838F}" type="slidenum">
              <a:rPr lang="hu-HU" smtClean="0"/>
              <a:pPr/>
              <a:t>‹#›</a:t>
            </a:fld>
            <a:endParaRPr lang="hu-HU" dirty="0"/>
          </a:p>
        </p:txBody>
      </p:sp>
    </p:spTree>
    <p:extLst>
      <p:ext uri="{BB962C8B-B14F-4D97-AF65-F5344CB8AC3E}">
        <p14:creationId xmlns:p14="http://schemas.microsoft.com/office/powerpoint/2010/main" val="1024573154"/>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0" r:id="rId3"/>
    <p:sldLayoutId id="2147483653" r:id="rId4"/>
    <p:sldLayoutId id="2147483652" r:id="rId5"/>
    <p:sldLayoutId id="2147483655" r:id="rId6"/>
    <p:sldLayoutId id="2147483654" r:id="rId7"/>
    <p:sldLayoutId id="2147483656" r:id="rId8"/>
    <p:sldLayoutId id="2147483658" r:id="rId9"/>
  </p:sldLayoutIdLst>
  <p:hf sldNum="0" hdr="0" ftr="0" dt="0"/>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tabla-shop.hu/index.php?page=details&amp;prod=1574&amp;cat=340&amp;group=9"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tabla.hu/termek/ERV00300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ím 1"/>
          <p:cNvSpPr txBox="1">
            <a:spLocks/>
          </p:cNvSpPr>
          <p:nvPr/>
        </p:nvSpPr>
        <p:spPr>
          <a:xfrm>
            <a:off x="785786" y="4653136"/>
            <a:ext cx="7715304" cy="990600"/>
          </a:xfrm>
          <a:prstGeom prst="rect">
            <a:avLst/>
          </a:prstGeom>
          <a:no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a:lstStyle>
          <a:p>
            <a:pPr rtl="0"/>
            <a:r>
              <a:rPr lang="en" b="0" i="0" u="none" baseline="0" dirty="0">
                <a:latin typeface="Cambria" panose="02040503050406030204" pitchFamily="18" charset="0"/>
              </a:rPr>
              <a:t>Fire protection training material</a:t>
            </a:r>
            <a:r>
              <a:rPr lang="en" dirty="0">
                <a:latin typeface="Cambria" panose="02040503050406030204" pitchFamily="18" charset="0"/>
              </a:rPr>
              <a:t/>
            </a:r>
            <a:br>
              <a:rPr lang="en" dirty="0">
                <a:latin typeface="Cambria" panose="02040503050406030204" pitchFamily="18" charset="0"/>
              </a:rPr>
            </a:br>
            <a:r>
              <a:rPr lang="en" b="0" i="0" u="none" baseline="0" dirty="0">
                <a:latin typeface="Cambria" panose="02040503050406030204" pitchFamily="18" charset="0"/>
              </a:rPr>
              <a:t>2015.</a:t>
            </a:r>
            <a:endParaRPr lang="en" dirty="0">
              <a:latin typeface="Cambria" panose="02040503050406030204" pitchFamily="18" charset="0"/>
            </a:endParaRPr>
          </a:p>
        </p:txBody>
      </p:sp>
      <p:pic>
        <p:nvPicPr>
          <p:cNvPr id="4" name="Kép 3" descr="tvedelem---.jpg"/>
          <p:cNvPicPr>
            <a:picLocks noChangeAspect="1"/>
          </p:cNvPicPr>
          <p:nvPr/>
        </p:nvPicPr>
        <p:blipFill>
          <a:blip r:embed="rId2" cstate="print"/>
          <a:stretch>
            <a:fillRect/>
          </a:stretch>
        </p:blipFill>
        <p:spPr>
          <a:xfrm>
            <a:off x="3419872" y="764704"/>
            <a:ext cx="5216669" cy="3577030"/>
          </a:xfrm>
          <a:prstGeom prst="rect">
            <a:avLst/>
          </a:prstGeom>
        </p:spPr>
      </p:pic>
    </p:spTree>
    <p:extLst>
      <p:ext uri="{BB962C8B-B14F-4D97-AF65-F5344CB8AC3E}">
        <p14:creationId xmlns:p14="http://schemas.microsoft.com/office/powerpoint/2010/main" val="1683569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IV. What to do in case of a fire?</a:t>
            </a:r>
            <a:endParaRPr lang="en" sz="3200" dirty="0"/>
          </a:p>
        </p:txBody>
      </p:sp>
      <p:sp>
        <p:nvSpPr>
          <p:cNvPr id="3" name="Tartalom helye 2"/>
          <p:cNvSpPr>
            <a:spLocks noGrp="1"/>
          </p:cNvSpPr>
          <p:nvPr>
            <p:ph idx="1"/>
          </p:nvPr>
        </p:nvSpPr>
        <p:spPr/>
        <p:txBody>
          <a:bodyPr>
            <a:normAutofit/>
          </a:bodyPr>
          <a:lstStyle/>
          <a:p>
            <a:pPr lvl="0" algn="l" rtl="0">
              <a:buFont typeface="+mj-lt"/>
              <a:buAutoNum type="alphaLcPeriod"/>
            </a:pPr>
            <a:r>
              <a:rPr lang="en" sz="1400" b="0" i="0" u="none" baseline="0">
                <a:latin typeface="Cambria" panose="02040503050406030204" pitchFamily="18" charset="0"/>
              </a:rPr>
              <a:t>When the fire alarm goes off, everyone must leave the room immediately;</a:t>
            </a:r>
            <a:endParaRPr lang="en" sz="1400" dirty="0">
              <a:latin typeface="Cambria" panose="02040503050406030204" pitchFamily="18" charset="0"/>
            </a:endParaRPr>
          </a:p>
          <a:p>
            <a:pPr lvl="0" algn="l" rtl="0">
              <a:buFont typeface="+mj-lt"/>
              <a:buAutoNum type="alphaLcPeriod"/>
            </a:pPr>
            <a:r>
              <a:rPr lang="en" sz="1400" b="1" i="0" u="none" baseline="0">
                <a:latin typeface="Cambria" panose="02040503050406030204" pitchFamily="18" charset="0"/>
              </a:rPr>
              <a:t>if possible</a:t>
            </a:r>
            <a:r>
              <a:rPr lang="en" sz="1400" b="0" i="0" u="none" baseline="0">
                <a:latin typeface="Cambria" panose="02040503050406030204" pitchFamily="18" charset="0"/>
              </a:rPr>
              <a:t>, lock up or take your valuables with you, and lock your computer. However, </a:t>
            </a:r>
            <a:r>
              <a:rPr lang="en" sz="1400" b="1" i="0" u="none" baseline="0">
                <a:latin typeface="Cambria" panose="02040503050406030204" pitchFamily="18" charset="0"/>
              </a:rPr>
              <a:t>do not lock rooms and offices, but leave the keys in the doors.</a:t>
            </a:r>
            <a:endParaRPr lang="en" sz="1400" dirty="0">
              <a:latin typeface="Cambria" panose="02040503050406030204" pitchFamily="18" charset="0"/>
            </a:endParaRPr>
          </a:p>
          <a:p>
            <a:pPr lvl="0" algn="l" rtl="0">
              <a:buFont typeface="+mj-lt"/>
              <a:buAutoNum type="alphaLcPeriod"/>
            </a:pPr>
            <a:r>
              <a:rPr lang="en" sz="1400" b="0" i="0" u="none" baseline="0">
                <a:latin typeface="Cambria" panose="02040503050406030204" pitchFamily="18" charset="0"/>
              </a:rPr>
              <a:t>The evacuation period available for the building is </a:t>
            </a:r>
            <a:r>
              <a:rPr lang="en" sz="1400" b="1" i="0" u="none" baseline="0">
                <a:latin typeface="Cambria" panose="02040503050406030204" pitchFamily="18" charset="0"/>
              </a:rPr>
              <a:t>6 minutes, </a:t>
            </a:r>
            <a:r>
              <a:rPr lang="en" sz="1400" b="0" i="0" u="none" baseline="0">
                <a:latin typeface="Cambria" panose="02040503050406030204" pitchFamily="18" charset="0"/>
              </a:rPr>
              <a:t>even from its most distant point.</a:t>
            </a:r>
            <a:endParaRPr lang="en" sz="1400" dirty="0">
              <a:latin typeface="Cambria" panose="02040503050406030204" pitchFamily="18" charset="0"/>
            </a:endParaRPr>
          </a:p>
          <a:p>
            <a:pPr lvl="0" algn="l" rtl="0">
              <a:buFont typeface="+mj-lt"/>
              <a:buAutoNum type="alphaLcPeriod"/>
            </a:pPr>
            <a:r>
              <a:rPr lang="en" sz="1400" b="1" i="0" u="none" baseline="0">
                <a:latin typeface="Cambria" panose="02040503050406030204" pitchFamily="18" charset="0"/>
              </a:rPr>
              <a:t>Everyone must approach the exit using the stairs closest to their current location.</a:t>
            </a:r>
            <a:endParaRPr lang="en" sz="1400" dirty="0">
              <a:latin typeface="Cambria" panose="02040503050406030204" pitchFamily="18" charset="0"/>
            </a:endParaRPr>
          </a:p>
          <a:p>
            <a:pPr lvl="0" algn="l" rtl="0">
              <a:buFont typeface="+mj-lt"/>
              <a:buAutoNum type="alphaLcPeriod"/>
            </a:pPr>
            <a:r>
              <a:rPr lang="en" sz="1400" b="1" i="0" u="none" baseline="0">
                <a:latin typeface="Cambria" panose="02040503050406030204" pitchFamily="18" charset="0"/>
              </a:rPr>
              <a:t>DO NOT use the elevators in the event of a fire.</a:t>
            </a:r>
          </a:p>
          <a:p>
            <a:pPr lvl="0" algn="l" rtl="0">
              <a:buFont typeface="+mj-lt"/>
              <a:buAutoNum type="alphaLcPeriod"/>
            </a:pPr>
            <a:r>
              <a:rPr lang="en" sz="1400" b="1" i="0" u="none" baseline="0">
                <a:latin typeface="Cambria" panose="02040503050406030204" pitchFamily="18" charset="0"/>
              </a:rPr>
              <a:t>Do not enter the facility in the event of a fire. You may return to the building only with the permission of the person leading the fire fighting.</a:t>
            </a:r>
            <a:endParaRPr lang="en" sz="1400" dirty="0">
              <a:latin typeface="Cambria" panose="02040503050406030204" pitchFamily="18" charset="0"/>
            </a:endParaRPr>
          </a:p>
          <a:p>
            <a:pPr lvl="0" algn="l" rtl="0">
              <a:buFont typeface="+mj-lt"/>
              <a:buAutoNum type="alphaLcPeriod"/>
            </a:pPr>
            <a:r>
              <a:rPr lang="en" sz="1400" b="0" i="0" u="none" baseline="0">
                <a:latin typeface="Cambria" panose="02040503050406030204" pitchFamily="18" charset="0"/>
              </a:rPr>
              <a:t>Those who exit the building must </a:t>
            </a:r>
            <a:r>
              <a:rPr lang="en" sz="1400" b="1" i="0" u="none" baseline="0">
                <a:latin typeface="Cambria" panose="02040503050406030204" pitchFamily="18" charset="0"/>
              </a:rPr>
              <a:t>stay</a:t>
            </a:r>
            <a:r>
              <a:rPr lang="en" sz="1400" b="0" i="0" u="none" baseline="0">
                <a:latin typeface="Cambria" panose="02040503050406030204" pitchFamily="18" charset="0"/>
              </a:rPr>
              <a:t> in the street in front of the building until a competent person grants permission to return to the building.</a:t>
            </a:r>
          </a:p>
          <a:p>
            <a:pPr lvl="0" algn="l" rtl="0">
              <a:buFont typeface="+mj-lt"/>
              <a:buAutoNum type="alphaLcPeriod"/>
            </a:pPr>
            <a:r>
              <a:rPr lang="en" sz="1400" b="1" i="0" u="none" baseline="0">
                <a:latin typeface="Cambria" panose="02040503050406030204" pitchFamily="18" charset="0"/>
              </a:rPr>
              <a:t>Safe evacuation of the building is coordinated with the authorized and responsible colleagues and superiors, during which time due care must be exercised to avoid any accidents.</a:t>
            </a:r>
            <a:endParaRPr lang="en" sz="1400" dirty="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800" dirty="0">
              <a:latin typeface="Cambria" panose="02040503050406030204" pitchFamily="18" charset="0"/>
            </a:endParaRPr>
          </a:p>
        </p:txBody>
      </p:sp>
      <p:pic>
        <p:nvPicPr>
          <p:cNvPr id="5" name="Picture 2" descr="C:\Documents and Settings\Cica\Local Settings\Temporary Internet Files\Content.IE5\GXOB6RW9\MM900336597[1].gif"/>
          <p:cNvPicPr>
            <a:picLocks noChangeAspect="1" noChangeArrowheads="1" noCrop="1"/>
          </p:cNvPicPr>
          <p:nvPr/>
        </p:nvPicPr>
        <p:blipFill>
          <a:blip r:embed="rId2" cstate="print"/>
          <a:srcRect/>
          <a:stretch>
            <a:fillRect/>
          </a:stretch>
        </p:blipFill>
        <p:spPr bwMode="auto">
          <a:xfrm flipH="1">
            <a:off x="1907704" y="4941168"/>
            <a:ext cx="1000132" cy="1000132"/>
          </a:xfrm>
          <a:prstGeom prst="rect">
            <a:avLst/>
          </a:prstGeom>
          <a:noFill/>
        </p:spPr>
      </p:pic>
      <p:sp>
        <p:nvSpPr>
          <p:cNvPr id="6" name="Jobbra nyíl 5"/>
          <p:cNvSpPr/>
          <p:nvPr/>
        </p:nvSpPr>
        <p:spPr>
          <a:xfrm>
            <a:off x="3347864" y="5334077"/>
            <a:ext cx="978408" cy="214314"/>
          </a:xfrm>
          <a:prstGeom prst="right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7" name="Picture 4" descr="Gyülekező hely biztonsági jele felirattal"/>
          <p:cNvPicPr>
            <a:picLocks noChangeAspect="1" noChangeArrowheads="1"/>
          </p:cNvPicPr>
          <p:nvPr/>
        </p:nvPicPr>
        <p:blipFill>
          <a:blip r:embed="rId3" cstate="print"/>
          <a:srcRect/>
          <a:stretch>
            <a:fillRect/>
          </a:stretch>
        </p:blipFill>
        <p:spPr bwMode="auto">
          <a:xfrm>
            <a:off x="4860032" y="4798292"/>
            <a:ext cx="1218194" cy="1285884"/>
          </a:xfrm>
          <a:prstGeom prst="rect">
            <a:avLst/>
          </a:prstGeom>
          <a:noFill/>
        </p:spPr>
      </p:pic>
    </p:spTree>
    <p:extLst>
      <p:ext uri="{BB962C8B-B14F-4D97-AF65-F5344CB8AC3E}">
        <p14:creationId xmlns:p14="http://schemas.microsoft.com/office/powerpoint/2010/main" val="177950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V. Labeling of escape routes</a:t>
            </a:r>
            <a:endParaRPr lang="en" sz="3200" dirty="0"/>
          </a:p>
        </p:txBody>
      </p:sp>
      <p:sp>
        <p:nvSpPr>
          <p:cNvPr id="3" name="Tartalom helye 2"/>
          <p:cNvSpPr>
            <a:spLocks noGrp="1"/>
          </p:cNvSpPr>
          <p:nvPr>
            <p:ph idx="1"/>
          </p:nvPr>
        </p:nvSpPr>
        <p:spPr/>
        <p:txBody>
          <a:bodyPr>
            <a:noAutofit/>
          </a:bodyPr>
          <a:lstStyle/>
          <a:p>
            <a:pPr algn="l" rtl="0">
              <a:buNone/>
            </a:pPr>
            <a:r>
              <a:rPr lang="en" sz="1800" b="1" i="0" u="none" baseline="0" dirty="0">
                <a:latin typeface="Cambria" panose="02040503050406030204" pitchFamily="18" charset="0"/>
              </a:rPr>
              <a:t>The signs are self-explanatory:</a:t>
            </a:r>
          </a:p>
          <a:p>
            <a:pPr algn="l" rtl="0"/>
            <a:r>
              <a:rPr lang="en" sz="1400" b="0" i="0" u="none" baseline="0" dirty="0">
                <a:latin typeface="Cambria" panose="02040503050406030204" pitchFamily="18" charset="0"/>
              </a:rPr>
              <a:t>Fast and safe navigation within the building for those involved in rescue operations is provided by phosphorescent or illuminated safety signs marking escape routes. </a:t>
            </a:r>
          </a:p>
          <a:p>
            <a:pPr algn="l" rtl="0"/>
            <a:r>
              <a:rPr lang="en" sz="1400" b="0" i="0" u="none" baseline="0" dirty="0">
                <a:latin typeface="Cambria" panose="02040503050406030204" pitchFamily="18" charset="0"/>
              </a:rPr>
              <a:t>An </a:t>
            </a:r>
            <a:r>
              <a:rPr lang="en" sz="1400" b="1" i="0" u="none" baseline="0" dirty="0">
                <a:latin typeface="Cambria" panose="02040503050406030204" pitchFamily="18" charset="0"/>
              </a:rPr>
              <a:t>escape direction marking system </a:t>
            </a:r>
            <a:r>
              <a:rPr lang="en" sz="1400" b="0" i="0" u="none" baseline="0" dirty="0">
                <a:latin typeface="Cambria" panose="02040503050406030204" pitchFamily="18" charset="0"/>
              </a:rPr>
              <a:t>in compliance with the relevant standard is installed along evacuation routes, at exits, emergency exits and at door of rooms opening to escape routes, to provide continuous and consistent </a:t>
            </a:r>
            <a:r>
              <a:rPr lang="en" sz="1400" b="1" i="0" u="none" baseline="0" dirty="0">
                <a:latin typeface="Cambria" panose="02040503050406030204" pitchFamily="18" charset="0"/>
              </a:rPr>
              <a:t>visual information on the direction of evacuation </a:t>
            </a:r>
            <a:r>
              <a:rPr lang="en" sz="1400" b="0" i="0" u="none" baseline="0" dirty="0">
                <a:latin typeface="Cambria" panose="02040503050406030204" pitchFamily="18" charset="0"/>
              </a:rPr>
              <a:t>along the entire escape route.</a:t>
            </a:r>
          </a:p>
          <a:p>
            <a:endParaRPr lang="en" sz="1400" b="1" dirty="0">
              <a:latin typeface="Cambria" panose="02040503050406030204" pitchFamily="18" charset="0"/>
            </a:endParaRPr>
          </a:p>
          <a:p>
            <a:pPr marL="0" lvl="0" indent="0" algn="just" rtl="0">
              <a:buNone/>
            </a:pPr>
            <a:endParaRPr lang="en" sz="1400" dirty="0" smtClean="0">
              <a:latin typeface="Cambria" panose="02040503050406030204" pitchFamily="18" charset="0"/>
            </a:endParaRPr>
          </a:p>
          <a:p>
            <a:pPr marL="0" lvl="0" indent="0" algn="just" rtl="0">
              <a:buNone/>
            </a:pPr>
            <a:endParaRPr lang="en" sz="1400" dirty="0">
              <a:latin typeface="Cambria" panose="02040503050406030204" pitchFamily="18" charset="0"/>
            </a:endParaRPr>
          </a:p>
          <a:p>
            <a:pPr marL="0" lvl="0" indent="0" algn="just" rtl="0">
              <a:buNone/>
            </a:pPr>
            <a:endParaRPr lang="en" sz="1400" dirty="0" smtClean="0">
              <a:latin typeface="Cambria" panose="02040503050406030204" pitchFamily="18" charset="0"/>
            </a:endParaRPr>
          </a:p>
          <a:p>
            <a:pPr marL="0" lvl="0" indent="0" algn="just" rtl="0">
              <a:buNone/>
            </a:pPr>
            <a:endParaRPr lang="en" sz="1400" dirty="0" smtClean="0">
              <a:latin typeface="Cambria" panose="02040503050406030204" pitchFamily="18" charset="0"/>
            </a:endParaRPr>
          </a:p>
          <a:p>
            <a:pPr marL="0" lvl="0" indent="0" algn="just" rtl="0">
              <a:buNone/>
            </a:pPr>
            <a:endParaRPr lang="hu-HU" sz="1400" b="0" i="0" u="none" baseline="0" dirty="0" smtClean="0">
              <a:latin typeface="Cambria" panose="02040503050406030204" pitchFamily="18" charset="0"/>
            </a:endParaRPr>
          </a:p>
          <a:p>
            <a:pPr marL="0" lvl="0" indent="0" algn="just" rtl="0">
              <a:buNone/>
            </a:pPr>
            <a:r>
              <a:rPr lang="en" sz="1400" b="0" i="0" u="none" baseline="0" dirty="0" smtClean="0">
                <a:latin typeface="Cambria" panose="02040503050406030204" pitchFamily="18" charset="0"/>
              </a:rPr>
              <a:t>Access </a:t>
            </a:r>
            <a:r>
              <a:rPr lang="en" sz="1400" b="0" i="0" u="none" baseline="0" dirty="0">
                <a:latin typeface="Cambria" panose="02040503050406030204" pitchFamily="18" charset="0"/>
              </a:rPr>
              <a:t>to the switch for any electrical installation, the unlocking and locking device for any public utility, the manual fire alarm bell, any fire protection equipment or fire extinguisher </a:t>
            </a:r>
            <a:r>
              <a:rPr lang="en" sz="1400" b="1" i="0" u="sng" baseline="0" dirty="0">
                <a:latin typeface="Cambria" panose="02040503050406030204" pitchFamily="18" charset="0"/>
              </a:rPr>
              <a:t>must not be blocked</a:t>
            </a:r>
            <a:r>
              <a:rPr lang="en" sz="1400" b="0" i="0" u="none" baseline="0" dirty="0">
                <a:latin typeface="Cambria" panose="02040503050406030204" pitchFamily="18" charset="0"/>
              </a:rPr>
              <a:t> and passageways, doors, and evacuation routes </a:t>
            </a:r>
            <a:r>
              <a:rPr lang="en" sz="1400" b="1" i="0" u="sng" baseline="0" dirty="0">
                <a:latin typeface="Cambria" panose="02040503050406030204" pitchFamily="18" charset="0"/>
              </a:rPr>
              <a:t>must not be</a:t>
            </a:r>
            <a:r>
              <a:rPr lang="en" sz="1400" b="0" i="0" u="none" baseline="0" dirty="0">
                <a:latin typeface="Cambria" panose="02040503050406030204" pitchFamily="18" charset="0"/>
              </a:rPr>
              <a:t> restricted even temporarily.</a:t>
            </a:r>
          </a:p>
          <a:p>
            <a:pPr marL="0" lvl="0" indent="0" algn="just" rtl="0">
              <a:buNone/>
            </a:pPr>
            <a:r>
              <a:rPr lang="en" sz="1400" b="1" i="0" u="sng" baseline="0" dirty="0">
                <a:latin typeface="Cambria" panose="02040503050406030204" pitchFamily="18" charset="0"/>
              </a:rPr>
              <a:t>Traffic routes and doors</a:t>
            </a:r>
            <a:r>
              <a:rPr lang="en" sz="1400" b="1" i="0" u="none" baseline="0" dirty="0">
                <a:latin typeface="Cambria" panose="02040503050406030204" pitchFamily="18" charset="0"/>
              </a:rPr>
              <a:t> used for evacuation must remain fully </a:t>
            </a:r>
            <a:r>
              <a:rPr lang="en" sz="1400" b="1" i="0" u="sng" baseline="0" dirty="0">
                <a:latin typeface="Cambria" panose="02040503050406030204" pitchFamily="18" charset="0"/>
              </a:rPr>
              <a:t>accessible</a:t>
            </a:r>
            <a:r>
              <a:rPr lang="en" sz="1400" b="1" i="0" u="none" baseline="0" dirty="0">
                <a:latin typeface="Cambria" panose="02040503050406030204" pitchFamily="18" charset="0"/>
              </a:rPr>
              <a:t> at all times and must not be blocked or restricted even temporarily.</a:t>
            </a:r>
          </a:p>
          <a:p>
            <a:endParaRPr lang="en" sz="1400" b="1" dirty="0">
              <a:latin typeface="Cambria" panose="02040503050406030204" pitchFamily="18" charset="0"/>
            </a:endParaRPr>
          </a:p>
        </p:txBody>
      </p:sp>
      <p:pic>
        <p:nvPicPr>
          <p:cNvPr id="6" name="Picture 4" descr="http://www.utanvilagito.hu/veszhelyzeti_menekulesi_utiranyjelek/kep1.png"/>
          <p:cNvPicPr>
            <a:picLocks noChangeAspect="1" noChangeArrowheads="1"/>
          </p:cNvPicPr>
          <p:nvPr/>
        </p:nvPicPr>
        <p:blipFill>
          <a:blip r:embed="rId2" cstate="print"/>
          <a:srcRect/>
          <a:stretch>
            <a:fillRect/>
          </a:stretch>
        </p:blipFill>
        <p:spPr bwMode="auto">
          <a:xfrm>
            <a:off x="3923928" y="3140968"/>
            <a:ext cx="1433858" cy="1164801"/>
          </a:xfrm>
          <a:prstGeom prst="rect">
            <a:avLst/>
          </a:prstGeom>
          <a:noFill/>
        </p:spPr>
      </p:pic>
      <p:pic>
        <p:nvPicPr>
          <p:cNvPr id="7" name="Picture 2" descr="http://tradingteamtuzvedelem.hu/kepek/tabla_menekulesi_ut_ember.jpg"/>
          <p:cNvPicPr>
            <a:picLocks noChangeAspect="1" noChangeArrowheads="1"/>
          </p:cNvPicPr>
          <p:nvPr/>
        </p:nvPicPr>
        <p:blipFill>
          <a:blip r:embed="rId3" cstate="print"/>
          <a:srcRect/>
          <a:stretch>
            <a:fillRect/>
          </a:stretch>
        </p:blipFill>
        <p:spPr bwMode="auto">
          <a:xfrm>
            <a:off x="2319695" y="3440214"/>
            <a:ext cx="1150968" cy="566308"/>
          </a:xfrm>
          <a:prstGeom prst="rect">
            <a:avLst/>
          </a:prstGeom>
          <a:noFill/>
        </p:spPr>
      </p:pic>
      <p:pic>
        <p:nvPicPr>
          <p:cNvPr id="8" name="Picture 8" descr="http://tabla-shop.hu/prodgfx/met004001.gif">
            <a:hlinkClick r:id="rId4"/>
          </p:cNvPr>
          <p:cNvPicPr>
            <a:picLocks noChangeAspect="1" noChangeArrowheads="1"/>
          </p:cNvPicPr>
          <p:nvPr/>
        </p:nvPicPr>
        <p:blipFill>
          <a:blip r:embed="rId5" cstate="print"/>
          <a:srcRect/>
          <a:stretch>
            <a:fillRect/>
          </a:stretch>
        </p:blipFill>
        <p:spPr bwMode="auto">
          <a:xfrm>
            <a:off x="6012160" y="3444898"/>
            <a:ext cx="976315" cy="488158"/>
          </a:xfrm>
          <a:prstGeom prst="rect">
            <a:avLst/>
          </a:prstGeom>
          <a:noFill/>
        </p:spPr>
      </p:pic>
    </p:spTree>
    <p:extLst>
      <p:ext uri="{BB962C8B-B14F-4D97-AF65-F5344CB8AC3E}">
        <p14:creationId xmlns:p14="http://schemas.microsoft.com/office/powerpoint/2010/main" val="133787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VI. What to do in case of a fire?</a:t>
            </a:r>
            <a:endParaRPr lang="en" sz="3200" dirty="0"/>
          </a:p>
        </p:txBody>
      </p:sp>
      <p:sp>
        <p:nvSpPr>
          <p:cNvPr id="3" name="Tartalom helye 2"/>
          <p:cNvSpPr>
            <a:spLocks noGrp="1"/>
          </p:cNvSpPr>
          <p:nvPr>
            <p:ph idx="1"/>
          </p:nvPr>
        </p:nvSpPr>
        <p:spPr>
          <a:xfrm>
            <a:off x="899592" y="1052736"/>
            <a:ext cx="7776864" cy="4680521"/>
          </a:xfrm>
        </p:spPr>
        <p:txBody>
          <a:bodyPr>
            <a:noAutofit/>
          </a:bodyPr>
          <a:lstStyle/>
          <a:p>
            <a:pPr marL="0" lvl="0" indent="0" algn="l" rtl="0">
              <a:buNone/>
            </a:pPr>
            <a:r>
              <a:rPr lang="en" sz="1400" b="0" i="0" u="none" baseline="0">
                <a:latin typeface="Cambria" panose="02040503050406030204" pitchFamily="18" charset="0"/>
              </a:rPr>
              <a:t>If necessary, inform all employees and students in the building, evacuate any injured persons, immediately evacuate the building to a rally point.</a:t>
            </a:r>
          </a:p>
          <a:p>
            <a:pPr marL="357188" lvl="1" indent="-357188" algn="l" rtl="0">
              <a:buFont typeface="+mj-lt"/>
              <a:buAutoNum type="arabicParenR"/>
              <a:tabLst>
                <a:tab pos="273050" algn="l"/>
              </a:tabLst>
            </a:pPr>
            <a:r>
              <a:rPr lang="en" sz="1400" b="1" i="0" u="none" baseline="0">
                <a:latin typeface="Cambria" panose="02040503050406030204" pitchFamily="18" charset="0"/>
              </a:rPr>
              <a:t>When reporting a fire to the fire department (emergency number: 105), always include the following information:</a:t>
            </a:r>
          </a:p>
          <a:p>
            <a:pPr marL="536575" lvl="2" indent="-179388" algn="l" rtl="0">
              <a:spcBef>
                <a:spcPts val="0"/>
              </a:spcBef>
            </a:pPr>
            <a:r>
              <a:rPr lang="en" sz="1400" b="0" i="0" u="none" baseline="0">
                <a:latin typeface="Cambria" panose="02040503050406030204" pitchFamily="18" charset="0"/>
              </a:rPr>
              <a:t>the exact location of the fire or damage (office, storeroom, computer room, hallway within the building)</a:t>
            </a:r>
          </a:p>
          <a:p>
            <a:pPr marL="536575" lvl="2" indent="-179388" algn="l" rtl="0">
              <a:spcBef>
                <a:spcPts val="0"/>
              </a:spcBef>
            </a:pPr>
            <a:r>
              <a:rPr lang="en" sz="1400" b="0" i="0" u="none" baseline="0">
                <a:latin typeface="Cambria" panose="02040503050406030204" pitchFamily="18" charset="0"/>
              </a:rPr>
              <a:t>the source of fire (e.g. storeroom, office),</a:t>
            </a:r>
          </a:p>
          <a:p>
            <a:pPr marL="536575" lvl="2" indent="-179388" algn="l" rtl="0">
              <a:spcBef>
                <a:spcPts val="0"/>
              </a:spcBef>
            </a:pPr>
            <a:r>
              <a:rPr lang="en" sz="1400" b="0" i="0" u="none" baseline="0">
                <a:latin typeface="Cambria" panose="02040503050406030204" pitchFamily="18" charset="0"/>
              </a:rPr>
              <a:t>what is burning, what is in danger (paper, furniture)</a:t>
            </a:r>
          </a:p>
          <a:p>
            <a:pPr marL="536575" lvl="2" indent="-179388" algn="l" rtl="0">
              <a:spcBef>
                <a:spcPts val="0"/>
              </a:spcBef>
            </a:pPr>
            <a:r>
              <a:rPr lang="en" sz="1400" b="0" i="0" u="none" baseline="0">
                <a:latin typeface="Cambria" panose="02040503050406030204" pitchFamily="18" charset="0"/>
              </a:rPr>
              <a:t>is human life in danger,</a:t>
            </a:r>
          </a:p>
          <a:p>
            <a:pPr marL="536575" lvl="2" indent="-179388" algn="l" rtl="0">
              <a:spcBef>
                <a:spcPts val="0"/>
              </a:spcBef>
            </a:pPr>
            <a:r>
              <a:rPr lang="en" sz="1400" b="0" i="0" u="none" baseline="0">
                <a:latin typeface="Cambria" panose="02040503050406030204" pitchFamily="18" charset="0"/>
              </a:rPr>
              <a:t>the extent of the fire and the amount of combustible material,</a:t>
            </a:r>
          </a:p>
          <a:p>
            <a:pPr marL="536575" lvl="2" indent="-179388" algn="l" rtl="0">
              <a:spcBef>
                <a:spcPts val="0"/>
              </a:spcBef>
            </a:pPr>
            <a:r>
              <a:rPr lang="en" sz="1400" b="0" i="0" u="none" baseline="0">
                <a:latin typeface="Cambria" panose="02040503050406030204" pitchFamily="18" charset="0"/>
              </a:rPr>
              <a:t>the name of the person reporting the event,</a:t>
            </a:r>
          </a:p>
          <a:p>
            <a:pPr marL="536575" lvl="2" indent="-179388" algn="l" rtl="0">
              <a:spcBef>
                <a:spcPts val="0"/>
              </a:spcBef>
            </a:pPr>
            <a:r>
              <a:rPr lang="en" sz="1400" b="0" i="0" u="none" baseline="0">
                <a:latin typeface="Cambria" panose="02040503050406030204" pitchFamily="18" charset="0"/>
              </a:rPr>
              <a:t>the telephone number used to report the fire.</a:t>
            </a:r>
          </a:p>
          <a:p>
            <a:pPr marL="357188" lvl="1" indent="-357188" algn="l" rtl="0">
              <a:buFont typeface="+mj-lt"/>
              <a:buAutoNum type="arabicParenR"/>
              <a:tabLst>
                <a:tab pos="273050" algn="l"/>
              </a:tabLst>
            </a:pPr>
            <a:r>
              <a:rPr lang="en" sz="1400" b="1" i="0" u="none" baseline="0">
                <a:latin typeface="Cambria" panose="02040503050406030204" pitchFamily="18" charset="0"/>
              </a:rPr>
              <a:t>The site of any fire must be left in its original state until the fire investigation is complete. </a:t>
            </a:r>
          </a:p>
          <a:p>
            <a:pPr lvl="1" algn="l" rtl="0" hangingPunct="0">
              <a:buNone/>
            </a:pPr>
            <a:r>
              <a:rPr lang="en" sz="1400" b="1" i="0" u="none" baseline="0">
                <a:latin typeface="Cambria" panose="02040503050406030204" pitchFamily="18" charset="0"/>
              </a:rPr>
              <a:t> Fire alarm may occur via</a:t>
            </a:r>
          </a:p>
          <a:p>
            <a:pPr marL="536575" lvl="2" indent="-179388" algn="l" rtl="0">
              <a:spcBef>
                <a:spcPts val="0"/>
              </a:spcBef>
            </a:pPr>
            <a:r>
              <a:rPr lang="en" sz="1400" b="0" i="0" u="none" baseline="0">
                <a:latin typeface="Cambria" panose="02040503050406030204" pitchFamily="18" charset="0"/>
              </a:rPr>
              <a:t>a manual fire alarm, </a:t>
            </a:r>
          </a:p>
          <a:p>
            <a:pPr marL="536575" lvl="2" indent="-179388" algn="l" rtl="0">
              <a:spcBef>
                <a:spcPts val="0"/>
              </a:spcBef>
            </a:pPr>
            <a:r>
              <a:rPr lang="en" sz="1400" b="0" i="0" u="none" baseline="0">
                <a:latin typeface="Cambria" panose="02040503050406030204" pitchFamily="18" charset="0"/>
              </a:rPr>
              <a:t>automatic fire detection units;</a:t>
            </a:r>
          </a:p>
          <a:p>
            <a:pPr marL="536575" lvl="2" indent="-179388" algn="l" rtl="0">
              <a:spcBef>
                <a:spcPts val="0"/>
              </a:spcBef>
            </a:pPr>
            <a:r>
              <a:rPr lang="en" sz="1400" b="0" i="0" u="none" baseline="0">
                <a:latin typeface="Cambria" panose="02040503050406030204" pitchFamily="18" charset="0"/>
              </a:rPr>
              <a:t>fire alarm over the phone</a:t>
            </a:r>
          </a:p>
          <a:p>
            <a:pPr lvl="1" algn="l" rtl="0">
              <a:lnSpc>
                <a:spcPct val="200000"/>
              </a:lnSpc>
              <a:buNone/>
            </a:pPr>
            <a:endParaRPr lang="en" sz="1400" dirty="0" smtClean="0">
              <a:latin typeface="Cambria" panose="02040503050406030204" pitchFamily="18" charset="0"/>
            </a:endParaRPr>
          </a:p>
          <a:p>
            <a:pPr lvl="1" algn="l" rtl="0">
              <a:lnSpc>
                <a:spcPct val="200000"/>
              </a:lnSpc>
              <a:buNone/>
            </a:pPr>
            <a:r>
              <a:rPr lang="en" sz="1400" b="0" i="0" u="none" baseline="0">
                <a:latin typeface="Cambria" panose="02040503050406030204" pitchFamily="18" charset="0"/>
              </a:rPr>
              <a:t>Any fire must be reported to the </a:t>
            </a:r>
            <a:endParaRPr lang="en" sz="1400" dirty="0" smtClean="0">
              <a:latin typeface="Cambria" panose="02040503050406030204" pitchFamily="18" charset="0"/>
            </a:endParaRPr>
          </a:p>
          <a:p>
            <a:pPr lvl="1" algn="l" rtl="0">
              <a:spcBef>
                <a:spcPts val="0"/>
              </a:spcBef>
              <a:buNone/>
            </a:pPr>
            <a:r>
              <a:rPr lang="en" sz="1400" b="0" i="0" u="none" baseline="0">
                <a:latin typeface="Cambria" panose="02040503050406030204" pitchFamily="18" charset="0"/>
              </a:rPr>
              <a:t>Facility </a:t>
            </a:r>
            <a:r>
              <a:rPr lang="en" sz="1400" b="1" i="0" u="none" baseline="0">
                <a:latin typeface="Cambria" panose="02040503050406030204" pitchFamily="18" charset="0"/>
              </a:rPr>
              <a:t>reception desk </a:t>
            </a:r>
            <a:r>
              <a:rPr lang="en" sz="1400" b="0" i="0" u="none" baseline="0">
                <a:latin typeface="Cambria" panose="02040503050406030204" pitchFamily="18" charset="0"/>
              </a:rPr>
              <a:t>(+36-1-462-4600).</a:t>
            </a:r>
          </a:p>
        </p:txBody>
      </p:sp>
      <p:pic>
        <p:nvPicPr>
          <p:cNvPr id="5" name="Picture 2" descr="http://www.maximabolt.hu/images/t%C5%B1zeset%20k%C3%A1reset%20u.v.%20t%C3%A1bla.JPG"/>
          <p:cNvPicPr>
            <a:picLocks noChangeAspect="1" noChangeArrowheads="1"/>
          </p:cNvPicPr>
          <p:nvPr/>
        </p:nvPicPr>
        <p:blipFill>
          <a:blip r:embed="rId2" cstate="print"/>
          <a:srcRect/>
          <a:stretch>
            <a:fillRect/>
          </a:stretch>
        </p:blipFill>
        <p:spPr bwMode="auto">
          <a:xfrm>
            <a:off x="5436096" y="4149080"/>
            <a:ext cx="1071554" cy="1821669"/>
          </a:xfrm>
          <a:prstGeom prst="rect">
            <a:avLst/>
          </a:prstGeom>
          <a:noFill/>
        </p:spPr>
      </p:pic>
    </p:spTree>
    <p:extLst>
      <p:ext uri="{BB962C8B-B14F-4D97-AF65-F5344CB8AC3E}">
        <p14:creationId xmlns:p14="http://schemas.microsoft.com/office/powerpoint/2010/main" val="339323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VII. Information related to smoking</a:t>
            </a:r>
            <a:endParaRPr lang="en" sz="3200" dirty="0"/>
          </a:p>
        </p:txBody>
      </p:sp>
      <p:sp>
        <p:nvSpPr>
          <p:cNvPr id="3" name="Tartalom helye 2"/>
          <p:cNvSpPr>
            <a:spLocks noGrp="1"/>
          </p:cNvSpPr>
          <p:nvPr>
            <p:ph idx="1"/>
          </p:nvPr>
        </p:nvSpPr>
        <p:spPr/>
        <p:txBody>
          <a:bodyPr>
            <a:normAutofit/>
          </a:bodyPr>
          <a:lstStyle/>
          <a:p>
            <a:pPr algn="l" rtl="0" hangingPunct="0">
              <a:buNone/>
            </a:pPr>
            <a:r>
              <a:rPr lang="en" sz="1400" b="1" i="0" u="none" baseline="0">
                <a:latin typeface="Cambria" panose="02040503050406030204" pitchFamily="18" charset="0"/>
              </a:rPr>
              <a:t>NO SMOKING in enclosed university places.</a:t>
            </a:r>
          </a:p>
          <a:p>
            <a:pPr algn="l" rtl="0" hangingPunct="0">
              <a:buFont typeface="+mj-lt"/>
              <a:buAutoNum type="alphaLcPeriod"/>
            </a:pPr>
            <a:r>
              <a:rPr lang="en" sz="1400" b="0" i="0" u="none" baseline="0">
                <a:latin typeface="Cambria" panose="02040503050406030204" pitchFamily="18" charset="0"/>
              </a:rPr>
              <a:t>The act on the protection of non-smokers was amended in 2011. The amendment prohibited smoking in enclosed workplaces. Accordingly, smoking at work is only allowed outdoors, at least 5 meters from the entrance of the institute. </a:t>
            </a:r>
            <a:endParaRPr lang="en" sz="1400" dirty="0">
              <a:latin typeface="Cambria" panose="02040503050406030204" pitchFamily="18" charset="0"/>
            </a:endParaRPr>
          </a:p>
          <a:p>
            <a:pPr algn="l" rtl="0" hangingPunct="0">
              <a:buFont typeface="+mj-lt"/>
              <a:buAutoNum type="alphaLcPeriod"/>
            </a:pPr>
            <a:r>
              <a:rPr lang="en" sz="1400" b="1" i="0" u="none" baseline="0">
                <a:latin typeface="Cambria" panose="02040503050406030204" pitchFamily="18" charset="0"/>
              </a:rPr>
              <a:t>Smoking is permitted only at designated places.</a:t>
            </a:r>
            <a:endParaRPr lang="en" sz="1400" dirty="0">
              <a:latin typeface="Cambria" panose="02040503050406030204" pitchFamily="18" charset="0"/>
            </a:endParaRPr>
          </a:p>
          <a:p>
            <a:pPr algn="l" rtl="0" hangingPunct="0">
              <a:buNone/>
            </a:pPr>
            <a:endParaRPr lang="en" sz="1400" b="1" i="1" dirty="0">
              <a:latin typeface="Cambria" panose="02040503050406030204" pitchFamily="18" charset="0"/>
            </a:endParaRPr>
          </a:p>
          <a:p>
            <a:pPr algn="l" rtl="0" hangingPunct="0">
              <a:buNone/>
            </a:pPr>
            <a:r>
              <a:rPr lang="en" sz="1400" b="1" i="0" u="none" baseline="0">
                <a:latin typeface="Cambria" panose="02040503050406030204" pitchFamily="18" charset="0"/>
              </a:rPr>
              <a:t>Marking:</a:t>
            </a:r>
          </a:p>
        </p:txBody>
      </p:sp>
      <p:pic>
        <p:nvPicPr>
          <p:cNvPr id="4" name="Picture 2" descr="Dohányozni tilos tábla az intézményben részletes ismertetéséhez kattintson ide!"/>
          <p:cNvPicPr>
            <a:picLocks noChangeAspect="1" noChangeArrowheads="1"/>
          </p:cNvPicPr>
          <p:nvPr/>
        </p:nvPicPr>
        <p:blipFill>
          <a:blip r:embed="rId2" cstate="print"/>
          <a:srcRect/>
          <a:stretch>
            <a:fillRect/>
          </a:stretch>
        </p:blipFill>
        <p:spPr bwMode="auto">
          <a:xfrm>
            <a:off x="1235998" y="3445975"/>
            <a:ext cx="1288101" cy="1014382"/>
          </a:xfrm>
          <a:prstGeom prst="rect">
            <a:avLst/>
          </a:prstGeom>
          <a:noFill/>
        </p:spPr>
      </p:pic>
      <p:pic>
        <p:nvPicPr>
          <p:cNvPr id="5" name="Kép 4"/>
          <p:cNvPicPr>
            <a:picLocks noChangeAspect="1"/>
          </p:cNvPicPr>
          <p:nvPr/>
        </p:nvPicPr>
        <p:blipFill rotWithShape="1">
          <a:blip r:embed="rId3" cstate="print">
            <a:extLst>
              <a:ext uri="{28A0092B-C50C-407E-A947-70E740481C1C}">
                <a14:useLocalDpi xmlns:a14="http://schemas.microsoft.com/office/drawing/2010/main" val="0"/>
              </a:ext>
            </a:extLst>
          </a:blip>
          <a:srcRect l="7936" t="6154" r="7936" b="4332"/>
          <a:stretch/>
        </p:blipFill>
        <p:spPr>
          <a:xfrm>
            <a:off x="2987824" y="3259467"/>
            <a:ext cx="1596167" cy="2401781"/>
          </a:xfrm>
          <a:prstGeom prst="rect">
            <a:avLst/>
          </a:prstGeom>
        </p:spPr>
      </p:pic>
      <p:pic>
        <p:nvPicPr>
          <p:cNvPr id="6" name="Kép 5"/>
          <p:cNvPicPr>
            <a:picLocks noChangeAspect="1"/>
          </p:cNvPicPr>
          <p:nvPr/>
        </p:nvPicPr>
        <p:blipFill rotWithShape="1">
          <a:blip r:embed="rId4" cstate="print">
            <a:extLst>
              <a:ext uri="{28A0092B-C50C-407E-A947-70E740481C1C}">
                <a14:useLocalDpi xmlns:a14="http://schemas.microsoft.com/office/drawing/2010/main" val="0"/>
              </a:ext>
            </a:extLst>
          </a:blip>
          <a:srcRect l="6250" t="3542" r="4850" b="4127"/>
          <a:stretch/>
        </p:blipFill>
        <p:spPr>
          <a:xfrm>
            <a:off x="5076056" y="3284984"/>
            <a:ext cx="1387503" cy="2401781"/>
          </a:xfrm>
          <a:prstGeom prst="rect">
            <a:avLst/>
          </a:prstGeom>
        </p:spPr>
      </p:pic>
    </p:spTree>
    <p:extLst>
      <p:ext uri="{BB962C8B-B14F-4D97-AF65-F5344CB8AC3E}">
        <p14:creationId xmlns:p14="http://schemas.microsoft.com/office/powerpoint/2010/main" val="13311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rtl="0"/>
            <a:r>
              <a:rPr lang="en" sz="3200" b="1" i="0" u="sng" baseline="0" dirty="0">
                <a:latin typeface="Cambria" panose="02040503050406030204" pitchFamily="18" charset="0"/>
              </a:rPr>
              <a:t>Intelligent Fire Detection Centre </a:t>
            </a:r>
            <a:r>
              <a:rPr lang="hu-HU" sz="3200" b="1" i="0" u="sng" baseline="0" dirty="0" smtClean="0">
                <a:latin typeface="Cambria" panose="02040503050406030204" pitchFamily="18" charset="0"/>
              </a:rPr>
              <a:t/>
            </a:r>
            <a:br>
              <a:rPr lang="hu-HU" sz="3200" b="1" i="0" u="sng" baseline="0" dirty="0" smtClean="0">
                <a:latin typeface="Cambria" panose="02040503050406030204" pitchFamily="18" charset="0"/>
              </a:rPr>
            </a:br>
            <a:r>
              <a:rPr lang="en" sz="3200" b="1" i="0" u="sng" baseline="0" dirty="0" smtClean="0">
                <a:latin typeface="Cambria" panose="02040503050406030204" pitchFamily="18" charset="0"/>
              </a:rPr>
              <a:t>and </a:t>
            </a:r>
            <a:r>
              <a:rPr lang="en" sz="3200" b="1" i="0" u="sng" baseline="0" dirty="0">
                <a:latin typeface="Cambria" panose="02040503050406030204" pitchFamily="18" charset="0"/>
              </a:rPr>
              <a:t>its equipment</a:t>
            </a:r>
            <a:endParaRPr lang="en" sz="3200" dirty="0"/>
          </a:p>
        </p:txBody>
      </p:sp>
      <p:sp>
        <p:nvSpPr>
          <p:cNvPr id="3" name="Tartalom helye 2"/>
          <p:cNvSpPr>
            <a:spLocks noGrp="1"/>
          </p:cNvSpPr>
          <p:nvPr>
            <p:ph idx="1"/>
          </p:nvPr>
        </p:nvSpPr>
        <p:spPr/>
        <p:txBody>
          <a:bodyPr>
            <a:normAutofit/>
          </a:bodyPr>
          <a:lstStyle/>
          <a:p>
            <a:pPr marL="0" indent="0" algn="l" rtl="0">
              <a:buNone/>
            </a:pPr>
            <a:r>
              <a:rPr lang="en" sz="1400" b="1" i="0" u="none" baseline="0" dirty="0">
                <a:latin typeface="Cambria" panose="02040503050406030204" pitchFamily="18" charset="0"/>
              </a:rPr>
              <a:t>Fire Alarm Centre, marking:</a:t>
            </a:r>
            <a:endParaRPr lang="en" sz="1400" b="1" dirty="0">
              <a:latin typeface="Cambria" panose="02040503050406030204" pitchFamily="18" charset="0"/>
            </a:endParaRPr>
          </a:p>
          <a:p>
            <a:pPr marL="0" indent="0" algn="l" rtl="0">
              <a:buNone/>
            </a:pPr>
            <a:r>
              <a:rPr lang="en" sz="1400" b="0" i="0" u="none" baseline="0" dirty="0">
                <a:latin typeface="Cambria" panose="02040503050406030204" pitchFamily="18" charset="0"/>
              </a:rPr>
              <a:t>The building is equipped with a comprehensive protection system for human lives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and </a:t>
            </a:r>
            <a:r>
              <a:rPr lang="en" sz="1400" b="0" i="0" u="none" baseline="0" dirty="0">
                <a:latin typeface="Cambria" panose="02040503050406030204" pitchFamily="18" charset="0"/>
              </a:rPr>
              <a:t>material assets capable of early fire detection, alarm and supporting fast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evacuation </a:t>
            </a:r>
            <a:r>
              <a:rPr lang="en" sz="1400" b="0" i="0" u="none" baseline="0" dirty="0">
                <a:latin typeface="Cambria" panose="02040503050406030204" pitchFamily="18" charset="0"/>
              </a:rPr>
              <a:t>of the building after the fire alarm is activated.</a:t>
            </a:r>
            <a:endParaRPr lang="en" sz="1400" dirty="0" smtClean="0">
              <a:latin typeface="Cambria" panose="02040503050406030204" pitchFamily="18" charset="0"/>
            </a:endParaRPr>
          </a:p>
          <a:p>
            <a:pPr marL="0" indent="0" algn="l" rtl="0">
              <a:buNone/>
            </a:pPr>
            <a:endParaRPr lang="en" sz="1400" b="1" dirty="0" smtClean="0">
              <a:latin typeface="Cambria" panose="02040503050406030204" pitchFamily="18" charset="0"/>
            </a:endParaRPr>
          </a:p>
          <a:p>
            <a:pPr marL="0" indent="0" algn="l" rtl="0">
              <a:buNone/>
            </a:pPr>
            <a:r>
              <a:rPr lang="en" sz="1400" b="1" i="0" u="none" baseline="0" dirty="0">
                <a:latin typeface="Cambria" panose="02040503050406030204" pitchFamily="18" charset="0"/>
              </a:rPr>
              <a:t>Sensors:</a:t>
            </a:r>
            <a:endParaRPr lang="en" sz="1400" b="1" dirty="0">
              <a:latin typeface="Cambria" panose="02040503050406030204" pitchFamily="18" charset="0"/>
            </a:endParaRPr>
          </a:p>
          <a:p>
            <a:pPr marL="285750" lvl="2" indent="-285750" algn="l" rtl="0"/>
            <a:r>
              <a:rPr lang="en" sz="1400" b="0" i="0" u="none" baseline="0" dirty="0">
                <a:latin typeface="Cambria" panose="02040503050406030204" pitchFamily="18" charset="0"/>
              </a:rPr>
              <a:t>Optical smoke detector: </a:t>
            </a:r>
          </a:p>
          <a:p>
            <a:pPr marL="266700" lvl="2" indent="0" algn="l" rtl="0">
              <a:buNone/>
            </a:pPr>
            <a:r>
              <a:rPr lang="en" sz="1400" b="0" i="0" u="none" baseline="0" dirty="0" smtClean="0">
                <a:latin typeface="Cambria" panose="02040503050406030204" pitchFamily="18" charset="0"/>
              </a:rPr>
              <a:t>Mounted </a:t>
            </a:r>
            <a:r>
              <a:rPr lang="en" sz="1400" b="0" i="0" u="none" baseline="0" dirty="0">
                <a:latin typeface="Cambria" panose="02040503050406030204" pitchFamily="18" charset="0"/>
              </a:rPr>
              <a:t>on the ceiling or the highest point of the room, the optical smoke detector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detects </a:t>
            </a:r>
            <a:r>
              <a:rPr lang="en" sz="1400" b="0" i="0" u="none" baseline="0" dirty="0">
                <a:latin typeface="Cambria" panose="02040503050406030204" pitchFamily="18" charset="0"/>
              </a:rPr>
              <a:t>smoke before fire starts and sends a signal to the fire alarm centre</a:t>
            </a:r>
            <a:r>
              <a:rPr lang="en" sz="1400" b="0" i="0" u="none" baseline="0" dirty="0" smtClean="0">
                <a:latin typeface="Cambria" panose="02040503050406030204" pitchFamily="18" charset="0"/>
              </a:rPr>
              <a:t>.</a:t>
            </a:r>
            <a:r>
              <a:rPr lang="en" sz="1400" b="0" i="0" u="none" baseline="0" dirty="0">
                <a:latin typeface="Cambria" panose="02040503050406030204" pitchFamily="18" charset="0"/>
              </a:rPr>
              <a:t>	</a:t>
            </a:r>
            <a:endParaRPr lang="en" sz="1400" b="0" i="0" u="none" baseline="0" dirty="0" smtClean="0">
              <a:latin typeface="Cambria" panose="02040503050406030204" pitchFamily="18" charset="0"/>
            </a:endParaRPr>
          </a:p>
          <a:p>
            <a:pPr marL="285750" lvl="2" indent="-285750" algn="l" rtl="0"/>
            <a:r>
              <a:rPr lang="en" sz="1400" b="0" i="0" u="none" baseline="0" dirty="0" smtClean="0">
                <a:latin typeface="Cambria" panose="02040503050406030204" pitchFamily="18" charset="0"/>
              </a:rPr>
              <a:t>Heat flow sensor: </a:t>
            </a:r>
          </a:p>
          <a:p>
            <a:pPr marL="266700" indent="0" rtl="0">
              <a:buNone/>
            </a:pPr>
            <a:r>
              <a:rPr lang="en" sz="1400" b="0" i="0" u="none" baseline="0" dirty="0" smtClean="0">
                <a:latin typeface="Cambria" panose="02040503050406030204" pitchFamily="18" charset="0"/>
              </a:rPr>
              <a:t>Heat </a:t>
            </a:r>
            <a:r>
              <a:rPr lang="en" sz="1400" b="0" i="0" u="none" baseline="0" dirty="0">
                <a:latin typeface="Cambria" panose="02040503050406030204" pitchFamily="18" charset="0"/>
              </a:rPr>
              <a:t>flow sensors are installed at places where, due to operations, there is often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smoke </a:t>
            </a:r>
            <a:r>
              <a:rPr lang="en" sz="1400" b="0" i="0" u="none" baseline="0" dirty="0">
                <a:latin typeface="Cambria" panose="02040503050406030204" pitchFamily="18" charset="0"/>
              </a:rPr>
              <a:t>(e.g. kitchens</a:t>
            </a:r>
            <a:r>
              <a:rPr lang="en" sz="1400" b="0" i="0" u="none" baseline="0" dirty="0" smtClean="0">
                <a:latin typeface="Cambria" panose="02040503050406030204" pitchFamily="18" charset="0"/>
              </a:rPr>
              <a:t>).</a:t>
            </a:r>
            <a:r>
              <a:rPr lang="hu-HU" sz="1400" b="0" i="0" u="none" dirty="0" smtClean="0">
                <a:latin typeface="Cambria" panose="02040503050406030204" pitchFamily="18" charset="0"/>
              </a:rPr>
              <a:t> </a:t>
            </a:r>
            <a:r>
              <a:rPr lang="en" sz="1400" b="0" i="0" u="none" baseline="0" dirty="0" smtClean="0">
                <a:latin typeface="Cambria" panose="02040503050406030204" pitchFamily="18" charset="0"/>
              </a:rPr>
              <a:t>Heat </a:t>
            </a:r>
            <a:r>
              <a:rPr lang="en" sz="1400" b="0" i="0" u="none" baseline="0" dirty="0">
                <a:latin typeface="Cambria" panose="02040503050406030204" pitchFamily="18" charset="0"/>
              </a:rPr>
              <a:t>flow sensors disregard smoke but they immediately activate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the </a:t>
            </a:r>
            <a:r>
              <a:rPr lang="en" sz="1400" b="0" i="0" u="none" baseline="0" dirty="0">
                <a:latin typeface="Cambria" panose="02040503050406030204" pitchFamily="18" charset="0"/>
              </a:rPr>
              <a:t>alarm in the event of a sudden increase in temperature.	</a:t>
            </a:r>
          </a:p>
          <a:p>
            <a:pPr marL="0" indent="0" algn="l" rtl="0">
              <a:buNone/>
              <a:tabLst>
                <a:tab pos="273050" algn="l"/>
              </a:tabLst>
            </a:pPr>
            <a:r>
              <a:rPr lang="en" sz="1400" b="0" i="0" u="none" baseline="0" dirty="0">
                <a:latin typeface="Cambria" panose="02040503050406030204" pitchFamily="18" charset="0"/>
              </a:rPr>
              <a:t>	</a:t>
            </a:r>
          </a:p>
          <a:p>
            <a:pPr marL="0" indent="0" algn="l" rtl="0">
              <a:buNone/>
            </a:pPr>
            <a:r>
              <a:rPr lang="en" sz="1400" b="1" i="0" u="none" baseline="0" dirty="0" smtClean="0">
                <a:latin typeface="Cambria" panose="02040503050406030204" pitchFamily="18" charset="0"/>
              </a:rPr>
              <a:t>Elevators</a:t>
            </a:r>
            <a:r>
              <a:rPr lang="en" sz="1400" b="1" i="0" u="none" baseline="0" dirty="0">
                <a:latin typeface="Cambria" panose="02040503050406030204" pitchFamily="18" charset="0"/>
              </a:rPr>
              <a:t>:</a:t>
            </a:r>
            <a:endParaRPr lang="en" sz="1400" b="1" dirty="0">
              <a:latin typeface="Cambria" panose="02040503050406030204" pitchFamily="18" charset="0"/>
            </a:endParaRPr>
          </a:p>
          <a:p>
            <a:pPr marL="0" indent="0" algn="l" rtl="0">
              <a:buNone/>
            </a:pPr>
            <a:r>
              <a:rPr lang="en" sz="1400" b="0" i="0" u="none" baseline="0" dirty="0">
                <a:latin typeface="Cambria" panose="02040503050406030204" pitchFamily="18" charset="0"/>
              </a:rPr>
              <a:t>In case of fire, the controller unit in the fire detection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system </a:t>
            </a:r>
            <a:r>
              <a:rPr lang="en" sz="1400" b="0" i="0" u="none" baseline="0" dirty="0">
                <a:latin typeface="Cambria" panose="02040503050406030204" pitchFamily="18" charset="0"/>
              </a:rPr>
              <a:t>sends all elevators to the ground floor.</a:t>
            </a:r>
            <a:endParaRPr lang="en" sz="1400" dirty="0" smtClean="0">
              <a:latin typeface="Cambria" panose="02040503050406030204" pitchFamily="18" charset="0"/>
            </a:endParaRPr>
          </a:p>
          <a:p>
            <a:pPr marL="0" indent="0" algn="l" rtl="0">
              <a:buNone/>
            </a:pPr>
            <a:endParaRPr lang="en" sz="1400" dirty="0"/>
          </a:p>
        </p:txBody>
      </p:sp>
      <p:pic>
        <p:nvPicPr>
          <p:cNvPr id="5" name="Picture 2" descr="D:\Documents and Settings\BartfaineKI\Asztal\TUT001001_1_98x98[1].jpg"/>
          <p:cNvPicPr>
            <a:picLocks noChangeAspect="1" noChangeArrowheads="1"/>
          </p:cNvPicPr>
          <p:nvPr/>
        </p:nvPicPr>
        <p:blipFill>
          <a:blip r:embed="rId2" cstate="print"/>
          <a:srcRect/>
          <a:stretch>
            <a:fillRect/>
          </a:stretch>
        </p:blipFill>
        <p:spPr bwMode="auto">
          <a:xfrm>
            <a:off x="7830994" y="1409342"/>
            <a:ext cx="914289" cy="914289"/>
          </a:xfrm>
          <a:prstGeom prst="rect">
            <a:avLst/>
          </a:prstGeom>
          <a:noFill/>
        </p:spPr>
      </p:pic>
      <p:pic>
        <p:nvPicPr>
          <p:cNvPr id="6" name="Picture 6" descr="BENTEL FC400P"/>
          <p:cNvPicPr>
            <a:picLocks noChangeAspect="1" noChangeArrowheads="1"/>
          </p:cNvPicPr>
          <p:nvPr/>
        </p:nvPicPr>
        <p:blipFill>
          <a:blip r:embed="rId3" cstate="print"/>
          <a:srcRect/>
          <a:stretch>
            <a:fillRect/>
          </a:stretch>
        </p:blipFill>
        <p:spPr bwMode="auto">
          <a:xfrm>
            <a:off x="7933352" y="2821254"/>
            <a:ext cx="697910" cy="697910"/>
          </a:xfrm>
          <a:prstGeom prst="rect">
            <a:avLst/>
          </a:prstGeom>
          <a:noFill/>
        </p:spPr>
      </p:pic>
      <p:pic>
        <p:nvPicPr>
          <p:cNvPr id="7" name="Picture 2" descr="http://www.riasztoszerviz.hu/Wizard%20Electronx_elemei/hoseb.jpg"/>
          <p:cNvPicPr>
            <a:picLocks noChangeAspect="1" noChangeArrowheads="1"/>
          </p:cNvPicPr>
          <p:nvPr/>
        </p:nvPicPr>
        <p:blipFill>
          <a:blip r:embed="rId4" cstate="print"/>
          <a:srcRect/>
          <a:stretch>
            <a:fillRect/>
          </a:stretch>
        </p:blipFill>
        <p:spPr bwMode="auto">
          <a:xfrm>
            <a:off x="7847138" y="4221088"/>
            <a:ext cx="882000" cy="590262"/>
          </a:xfrm>
          <a:prstGeom prst="rect">
            <a:avLst/>
          </a:prstGeom>
          <a:noFill/>
        </p:spPr>
      </p:pic>
      <p:pic>
        <p:nvPicPr>
          <p:cNvPr id="8" name="Kép 7" descr="lift.jpg"/>
          <p:cNvPicPr>
            <a:picLocks noChangeAspect="1"/>
          </p:cNvPicPr>
          <p:nvPr/>
        </p:nvPicPr>
        <p:blipFill>
          <a:blip r:embed="rId5" cstate="print"/>
          <a:stretch>
            <a:fillRect/>
          </a:stretch>
        </p:blipFill>
        <p:spPr>
          <a:xfrm>
            <a:off x="5209984" y="4653136"/>
            <a:ext cx="1052760" cy="1464710"/>
          </a:xfrm>
          <a:prstGeom prst="rect">
            <a:avLst/>
          </a:prstGeom>
        </p:spPr>
      </p:pic>
    </p:spTree>
    <p:extLst>
      <p:ext uri="{BB962C8B-B14F-4D97-AF65-F5344CB8AC3E}">
        <p14:creationId xmlns:p14="http://schemas.microsoft.com/office/powerpoint/2010/main" val="312779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99592" y="836712"/>
            <a:ext cx="7776864" cy="4896545"/>
          </a:xfrm>
        </p:spPr>
        <p:txBody>
          <a:bodyPr>
            <a:normAutofit/>
          </a:bodyPr>
          <a:lstStyle/>
          <a:p>
            <a:pPr marL="0" indent="0" algn="l" rtl="0">
              <a:buNone/>
            </a:pPr>
            <a:r>
              <a:rPr lang="en" sz="1400" b="1" i="0" u="none" baseline="0" dirty="0">
                <a:latin typeface="Cambria" panose="02040503050406030204" pitchFamily="18" charset="0"/>
              </a:rPr>
              <a:t>Manual fire alarms and their labeling and functions in short:</a:t>
            </a:r>
          </a:p>
          <a:p>
            <a:pPr marL="0" indent="0" algn="l" rtl="0">
              <a:buNone/>
            </a:pPr>
            <a:endParaRPr lang="en" sz="1400" dirty="0" smtClean="0">
              <a:latin typeface="Cambria" panose="02040503050406030204" pitchFamily="18" charset="0"/>
            </a:endParaRPr>
          </a:p>
          <a:p>
            <a:pPr marL="0" indent="0" algn="l" rtl="0">
              <a:buNone/>
            </a:pPr>
            <a:r>
              <a:rPr lang="en" sz="1400" b="0" i="0" u="none" baseline="0" dirty="0">
                <a:latin typeface="Cambria" panose="02040503050406030204" pitchFamily="18" charset="0"/>
              </a:rPr>
              <a:t>In case of fire, these manually activated units send a fire alarm signal to the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Fire </a:t>
            </a:r>
            <a:r>
              <a:rPr lang="en" sz="1400" b="0" i="0" u="none" baseline="0" dirty="0">
                <a:latin typeface="Cambria" panose="02040503050406030204" pitchFamily="18" charset="0"/>
              </a:rPr>
              <a:t>Alarm Centre. </a:t>
            </a:r>
            <a:endParaRPr lang="en" sz="1400" dirty="0" smtClean="0">
              <a:latin typeface="Cambria" panose="02040503050406030204" pitchFamily="18" charset="0"/>
            </a:endParaRPr>
          </a:p>
          <a:p>
            <a:pPr marL="0" indent="0" algn="l" rtl="0">
              <a:buNone/>
            </a:pPr>
            <a:r>
              <a:rPr lang="en" sz="1400" b="0" i="0" u="none" baseline="0" dirty="0">
                <a:latin typeface="Cambria" panose="02040503050406030204" pitchFamily="18" charset="0"/>
              </a:rPr>
              <a:t>The manual fire alarm may only be operated by braking a cover glass </a:t>
            </a:r>
            <a:r>
              <a:rPr lang="hu-HU" sz="1400" b="0" i="0" u="none" baseline="0" dirty="0" smtClean="0">
                <a:latin typeface="Cambria" panose="02040503050406030204" pitchFamily="18" charset="0"/>
              </a:rPr>
              <a:t/>
            </a:r>
            <a:br>
              <a:rPr lang="hu-HU" sz="1400" b="0" i="0" u="none" baseline="0" dirty="0" smtClean="0">
                <a:latin typeface="Cambria" panose="02040503050406030204" pitchFamily="18" charset="0"/>
              </a:rPr>
            </a:br>
            <a:r>
              <a:rPr lang="en" sz="1400" b="0" i="0" u="none" baseline="0" dirty="0" smtClean="0">
                <a:latin typeface="Cambria" panose="02040503050406030204" pitchFamily="18" charset="0"/>
              </a:rPr>
              <a:t>or </a:t>
            </a:r>
            <a:r>
              <a:rPr lang="en" sz="1400" b="0" i="0" u="none" baseline="0" dirty="0">
                <a:latin typeface="Cambria" panose="02040503050406030204" pitchFamily="18" charset="0"/>
              </a:rPr>
              <a:t>by pushing in a Plexiglas panel.</a:t>
            </a:r>
            <a:endParaRPr lang="en" sz="1400" dirty="0" smtClean="0">
              <a:latin typeface="Cambria" panose="02040503050406030204" pitchFamily="18" charset="0"/>
            </a:endParaRPr>
          </a:p>
          <a:p>
            <a:pPr marL="0" indent="0" algn="l" rtl="0">
              <a:buNone/>
            </a:pPr>
            <a:r>
              <a:rPr lang="en" sz="1400" b="0" i="0" u="none" baseline="0" dirty="0">
                <a:latin typeface="Cambria" panose="02040503050406030204" pitchFamily="18" charset="0"/>
              </a:rPr>
              <a:t> </a:t>
            </a:r>
            <a:endParaRPr lang="en" sz="1800" dirty="0" smtClean="0">
              <a:latin typeface="Cambria" panose="02040503050406030204" pitchFamily="18" charset="0"/>
            </a:endParaRPr>
          </a:p>
          <a:p>
            <a:pPr marL="0" indent="0" algn="l" rtl="0">
              <a:buNone/>
            </a:pPr>
            <a:endParaRPr lang="en" sz="1800" dirty="0" smtClean="0">
              <a:latin typeface="Cambria" panose="02040503050406030204" pitchFamily="18" charset="0"/>
            </a:endParaRPr>
          </a:p>
          <a:p>
            <a:pPr marL="0" indent="0" algn="l" rtl="0">
              <a:buNone/>
            </a:pPr>
            <a:r>
              <a:rPr lang="en" sz="1400" b="0" i="0" u="none" baseline="0" dirty="0">
                <a:latin typeface="Cambria" panose="02040503050406030204" pitchFamily="18" charset="0"/>
              </a:rPr>
              <a:t>Automatic fire detection systems </a:t>
            </a:r>
            <a:r>
              <a:rPr lang="en" sz="1400" b="1" i="0" u="none" baseline="0" dirty="0">
                <a:latin typeface="Cambria" panose="02040503050406030204" pitchFamily="18" charset="0"/>
              </a:rPr>
              <a:t>operate</a:t>
            </a:r>
            <a:r>
              <a:rPr lang="en" sz="1400" b="0" i="0" u="none" baseline="0" dirty="0">
                <a:latin typeface="Cambria" panose="02040503050406030204" pitchFamily="18" charset="0"/>
              </a:rPr>
              <a:t> at the following locations: </a:t>
            </a:r>
          </a:p>
          <a:p>
            <a:pPr algn="l" rtl="0"/>
            <a:r>
              <a:rPr lang="en" sz="1400" b="0" i="0" u="none" baseline="0" dirty="0">
                <a:latin typeface="Cambria" panose="02040503050406030204" pitchFamily="18" charset="0"/>
              </a:rPr>
              <a:t>Liszt Academy – 1061 Budapest, Liszt Ferenc tér 8. </a:t>
            </a:r>
          </a:p>
          <a:p>
            <a:pPr algn="l" rtl="0"/>
            <a:r>
              <a:rPr lang="en" sz="1400" b="0" i="0" u="none" baseline="0" dirty="0">
                <a:latin typeface="Cambria" panose="02040503050406030204" pitchFamily="18" charset="0"/>
              </a:rPr>
              <a:t>György Ligeti Building – 1077 Budapest, Wesselényi u. 52.</a:t>
            </a:r>
          </a:p>
          <a:p>
            <a:pPr marL="0" indent="0" algn="l" rtl="0">
              <a:buNone/>
            </a:pPr>
            <a:r>
              <a:rPr lang="en" sz="1400" b="1" i="0" u="none" baseline="0" dirty="0">
                <a:latin typeface="Cambria" panose="02040503050406030204" pitchFamily="18" charset="0"/>
              </a:rPr>
              <a:t>Partial </a:t>
            </a:r>
            <a:r>
              <a:rPr lang="en" sz="1400" b="0" i="0" u="none" baseline="0" dirty="0">
                <a:latin typeface="Cambria" panose="02040503050406030204" pitchFamily="18" charset="0"/>
              </a:rPr>
              <a:t>fire detection system operating at: </a:t>
            </a:r>
          </a:p>
          <a:p>
            <a:pPr algn="l" rtl="0"/>
            <a:r>
              <a:rPr lang="en" sz="1400" b="0" i="0" u="none" baseline="0" dirty="0">
                <a:latin typeface="Cambria" panose="02040503050406030204" pitchFamily="18" charset="0"/>
              </a:rPr>
              <a:t>Old Academy of Music – 1064 Budapest Vörösmarty u. 35. </a:t>
            </a:r>
            <a:endParaRPr lang="en" sz="1400" dirty="0" smtClean="0">
              <a:latin typeface="Cambria" panose="02040503050406030204" pitchFamily="18" charset="0"/>
            </a:endParaRPr>
          </a:p>
          <a:p>
            <a:pPr marL="0" indent="0" algn="l" rtl="0">
              <a:buNone/>
            </a:pPr>
            <a:r>
              <a:rPr lang="en" sz="1400" b="1" i="0" u="none" baseline="0" dirty="0">
                <a:latin typeface="Cambria" panose="02040503050406030204" pitchFamily="18" charset="0"/>
              </a:rPr>
              <a:t>No </a:t>
            </a:r>
            <a:r>
              <a:rPr lang="en" sz="1400" b="0" i="0" u="none" baseline="0" dirty="0">
                <a:latin typeface="Cambria" panose="02040503050406030204" pitchFamily="18" charset="0"/>
              </a:rPr>
              <a:t>automatic fire detection system </a:t>
            </a:r>
            <a:r>
              <a:rPr lang="en" sz="1400" b="1" i="0" u="none" baseline="0" dirty="0">
                <a:latin typeface="Cambria" panose="02040503050406030204" pitchFamily="18" charset="0"/>
              </a:rPr>
              <a:t>operates</a:t>
            </a:r>
            <a:r>
              <a:rPr lang="en" sz="1400" b="0" i="0" u="none" baseline="0" dirty="0">
                <a:latin typeface="Cambria" panose="02040503050406030204" pitchFamily="18" charset="0"/>
              </a:rPr>
              <a:t> at the following location: </a:t>
            </a:r>
            <a:endParaRPr lang="en" sz="1400" dirty="0" smtClean="0">
              <a:latin typeface="Cambria" panose="02040503050406030204" pitchFamily="18" charset="0"/>
            </a:endParaRPr>
          </a:p>
          <a:p>
            <a:pPr algn="l" rtl="0"/>
            <a:r>
              <a:rPr lang="en" sz="1400" b="0" i="0" u="none" baseline="0" dirty="0">
                <a:latin typeface="Cambria" panose="02040503050406030204" pitchFamily="18" charset="0"/>
              </a:rPr>
              <a:t>Semmelweis Street building – 1052 Budapest, Semmelweis u. 12., </a:t>
            </a:r>
          </a:p>
          <a:p>
            <a:pPr algn="l" rtl="0"/>
            <a:r>
              <a:rPr lang="en" sz="1400" b="0" i="0" u="none" baseline="0" dirty="0">
                <a:latin typeface="Cambria" panose="02040503050406030204" pitchFamily="18" charset="0"/>
              </a:rPr>
              <a:t>Béla Bartók Music Secondary Grammar School and Technical School – 1065 Budapest, Nagymező u. 1.</a:t>
            </a:r>
          </a:p>
          <a:p>
            <a:pPr algn="l" rtl="0"/>
            <a:r>
              <a:rPr lang="en" sz="1400" b="0" i="0" u="none" baseline="0" dirty="0">
                <a:latin typeface="Cambria" panose="02040503050406030204" pitchFamily="18" charset="0"/>
              </a:rPr>
              <a:t>Béla Bartók Dormitory – 1071 Budapest, Városligeti fasor 33.</a:t>
            </a:r>
          </a:p>
          <a:p>
            <a:pPr marL="0" indent="357188" algn="l" rtl="0">
              <a:buNone/>
            </a:pPr>
            <a:r>
              <a:rPr lang="en" sz="1400" b="0" i="0" u="none" baseline="0" dirty="0">
                <a:latin typeface="Cambria" panose="02040503050406030204" pitchFamily="18" charset="0"/>
              </a:rPr>
              <a:t>The </a:t>
            </a:r>
            <a:r>
              <a:rPr lang="en" sz="1400" b="1" i="0" u="sng" baseline="0" dirty="0">
                <a:latin typeface="Cambria" panose="02040503050406030204" pitchFamily="18" charset="0"/>
              </a:rPr>
              <a:t>fire alarm</a:t>
            </a:r>
            <a:r>
              <a:rPr lang="en" sz="1400" b="0" i="0" u="none" baseline="0" dirty="0">
                <a:solidFill>
                  <a:schemeClr val="dk1"/>
                </a:solidFill>
                <a:latin typeface="Cambria" panose="02040503050406030204" pitchFamily="18" charset="0"/>
              </a:rPr>
              <a:t> signals with the yard bell and intermittent sounds from a manual bell.</a:t>
            </a:r>
          </a:p>
          <a:p>
            <a:pPr marL="0" indent="0" algn="l" rtl="0">
              <a:buNone/>
            </a:pPr>
            <a:endParaRPr lang="en" dirty="0"/>
          </a:p>
        </p:txBody>
      </p:sp>
      <p:pic>
        <p:nvPicPr>
          <p:cNvPr id="7" name="Picture 2" descr="https://encrypted-tbn2.gstatic.com/images?q=tbn:ANd9GcQxifmLPNVybEKcYWuEStD2qI3jaGOvaIUduMMBMoxOFK8hVwzN"/>
          <p:cNvPicPr>
            <a:picLocks noChangeAspect="1" noChangeArrowheads="1"/>
          </p:cNvPicPr>
          <p:nvPr/>
        </p:nvPicPr>
        <p:blipFill>
          <a:blip r:embed="rId2" cstate="print"/>
          <a:srcRect/>
          <a:stretch>
            <a:fillRect/>
          </a:stretch>
        </p:blipFill>
        <p:spPr bwMode="auto">
          <a:xfrm>
            <a:off x="7156854" y="2420888"/>
            <a:ext cx="1166877" cy="1258715"/>
          </a:xfrm>
          <a:prstGeom prst="rect">
            <a:avLst/>
          </a:prstGeom>
          <a:noFill/>
        </p:spPr>
      </p:pic>
      <p:pic>
        <p:nvPicPr>
          <p:cNvPr id="8" name="Picture 2" descr="Kézi jelzésadó biztonsági jele"/>
          <p:cNvPicPr>
            <a:picLocks noChangeAspect="1" noChangeArrowheads="1"/>
          </p:cNvPicPr>
          <p:nvPr/>
        </p:nvPicPr>
        <p:blipFill>
          <a:blip r:embed="rId3" cstate="print"/>
          <a:srcRect/>
          <a:stretch>
            <a:fillRect/>
          </a:stretch>
        </p:blipFill>
        <p:spPr bwMode="auto">
          <a:xfrm>
            <a:off x="7236296" y="1014270"/>
            <a:ext cx="1087435" cy="1087435"/>
          </a:xfrm>
          <a:prstGeom prst="rect">
            <a:avLst/>
          </a:prstGeom>
          <a:noFill/>
        </p:spPr>
      </p:pic>
    </p:spTree>
    <p:extLst>
      <p:ext uri="{BB962C8B-B14F-4D97-AF65-F5344CB8AC3E}">
        <p14:creationId xmlns:p14="http://schemas.microsoft.com/office/powerpoint/2010/main" val="121973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Fire protection training</a:t>
            </a:r>
            <a:endParaRPr lang="en" sz="3200" dirty="0"/>
          </a:p>
        </p:txBody>
      </p:sp>
      <p:sp>
        <p:nvSpPr>
          <p:cNvPr id="3" name="Tartalom helye 2"/>
          <p:cNvSpPr>
            <a:spLocks noGrp="1"/>
          </p:cNvSpPr>
          <p:nvPr>
            <p:ph idx="1"/>
          </p:nvPr>
        </p:nvSpPr>
        <p:spPr/>
        <p:txBody>
          <a:bodyPr>
            <a:normAutofit/>
          </a:bodyPr>
          <a:lstStyle/>
          <a:p>
            <a:pPr marL="371475" lvl="2" indent="-285750" algn="just" rtl="0">
              <a:spcBef>
                <a:spcPts val="600"/>
              </a:spcBef>
              <a:buClr>
                <a:schemeClr val="accent1"/>
              </a:buClr>
              <a:buSzPct val="100000"/>
            </a:pPr>
            <a:r>
              <a:rPr lang="en" sz="1400" b="0" i="0" u="none" baseline="0">
                <a:latin typeface="Cambria" panose="02040503050406030204" pitchFamily="18" charset="0"/>
              </a:rPr>
              <a:t>Employees and students must familiarize themselves and comply with the preventive fire protection regulations, instructions and provisions relevant to their workplace, activity and service station.</a:t>
            </a:r>
          </a:p>
          <a:p>
            <a:pPr marL="371475" lvl="2" indent="-285750" algn="just" rtl="0">
              <a:spcBef>
                <a:spcPts val="600"/>
              </a:spcBef>
              <a:buClr>
                <a:schemeClr val="accent1"/>
              </a:buClr>
              <a:buSzPct val="100000"/>
            </a:pPr>
            <a:r>
              <a:rPr lang="en" sz="1400" b="0" i="0" u="none" baseline="0">
                <a:latin typeface="Cambria" panose="02040503050406030204" pitchFamily="18" charset="0"/>
              </a:rPr>
              <a:t>In compliance with the relevant legislation, fire protection training must be administered to employees upon hiring and students at the start of their academic programme. </a:t>
            </a:r>
          </a:p>
          <a:p>
            <a:pPr marL="371475" lvl="2" indent="-285750" algn="just" rtl="0">
              <a:spcBef>
                <a:spcPts val="600"/>
              </a:spcBef>
              <a:buClr>
                <a:schemeClr val="accent1"/>
              </a:buClr>
              <a:buSzPct val="100000"/>
            </a:pPr>
            <a:r>
              <a:rPr lang="en" sz="1400" b="0" i="0" u="none" baseline="0">
                <a:latin typeface="Cambria" panose="02040503050406030204" pitchFamily="18" charset="0"/>
              </a:rPr>
              <a:t>Appropriate action must be taken to ensure such training to employees and students in the workplace. Repeated fire protection training must be provided as needed, but </a:t>
            </a:r>
            <a:r>
              <a:rPr lang="en" sz="1400" b="1" i="0" u="none" baseline="0">
                <a:latin typeface="Cambria" panose="02040503050406030204" pitchFamily="18" charset="0"/>
              </a:rPr>
              <a:t>at least once a year</a:t>
            </a:r>
            <a:r>
              <a:rPr lang="en" sz="1400" b="0" i="0" u="none" baseline="0">
                <a:latin typeface="Cambria" panose="02040503050406030204" pitchFamily="18" charset="0"/>
              </a:rPr>
              <a:t>. </a:t>
            </a:r>
          </a:p>
          <a:p>
            <a:pPr marL="371475" lvl="2" indent="-285750" algn="just" rtl="0">
              <a:spcBef>
                <a:spcPts val="600"/>
              </a:spcBef>
              <a:buClr>
                <a:schemeClr val="accent1"/>
              </a:buClr>
              <a:buSzPct val="100000"/>
            </a:pPr>
            <a:r>
              <a:rPr lang="en" sz="1400" b="0" i="0" u="none" baseline="0">
                <a:latin typeface="Cambria" panose="02040503050406030204" pitchFamily="18" charset="0"/>
              </a:rPr>
              <a:t>The tasks related to the organization of repeated trainings are listed in the Fire Protection Policy. </a:t>
            </a:r>
          </a:p>
          <a:p>
            <a:pPr marL="371475" lvl="2" indent="-285750" algn="just" rtl="0">
              <a:spcBef>
                <a:spcPts val="600"/>
              </a:spcBef>
              <a:buClr>
                <a:schemeClr val="accent1"/>
              </a:buClr>
              <a:buSzPct val="100000"/>
            </a:pPr>
            <a:r>
              <a:rPr lang="en" sz="1400" b="0" i="0" u="none" baseline="0">
                <a:latin typeface="Cambria" panose="02040503050406030204" pitchFamily="18" charset="0"/>
              </a:rPr>
              <a:t>Fire protection training must be provided during regular working hours and repeated trainings, if possible, in occupational groups. Participation in the training must be registered by the employee signing the attendance sheet. </a:t>
            </a:r>
          </a:p>
          <a:p>
            <a:pPr marL="371475" lvl="2" indent="-285750" algn="just" rtl="0">
              <a:spcBef>
                <a:spcPts val="600"/>
              </a:spcBef>
              <a:buClr>
                <a:schemeClr val="accent1"/>
              </a:buClr>
              <a:buSzPct val="100000"/>
            </a:pPr>
            <a:r>
              <a:rPr lang="en" sz="1400" b="0" i="0" u="none" baseline="0">
                <a:latin typeface="Cambria" panose="02040503050406030204" pitchFamily="18" charset="0"/>
              </a:rPr>
              <a:t>Within </a:t>
            </a:r>
            <a:r>
              <a:rPr lang="en" sz="1400" b="1" i="0" u="none" baseline="0">
                <a:latin typeface="Cambria" panose="02040503050406030204" pitchFamily="18" charset="0"/>
              </a:rPr>
              <a:t>3 workdays </a:t>
            </a:r>
            <a:r>
              <a:rPr lang="en" sz="1400" b="0" i="0" u="none" baseline="0">
                <a:latin typeface="Cambria" panose="02040503050406030204" pitchFamily="18" charset="0"/>
              </a:rPr>
              <a:t>from their date of hire, a make-up training must be administered to employees who did not attend the primary fire protection training and their participation must be recorded in the training log.</a:t>
            </a:r>
          </a:p>
          <a:p>
            <a:endParaRPr lang="en" dirty="0"/>
          </a:p>
        </p:txBody>
      </p:sp>
    </p:spTree>
    <p:extLst>
      <p:ext uri="{BB962C8B-B14F-4D97-AF65-F5344CB8AC3E}">
        <p14:creationId xmlns:p14="http://schemas.microsoft.com/office/powerpoint/2010/main" val="154377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Fire prevention</a:t>
            </a:r>
            <a:endParaRPr lang="en" sz="3200" dirty="0"/>
          </a:p>
        </p:txBody>
      </p:sp>
      <p:sp>
        <p:nvSpPr>
          <p:cNvPr id="3" name="Tartalom helye 2"/>
          <p:cNvSpPr>
            <a:spLocks noGrp="1"/>
          </p:cNvSpPr>
          <p:nvPr>
            <p:ph idx="1"/>
          </p:nvPr>
        </p:nvSpPr>
        <p:spPr/>
        <p:txBody>
          <a:bodyPr>
            <a:normAutofit/>
          </a:bodyPr>
          <a:lstStyle/>
          <a:p>
            <a:pPr marL="0" indent="0" algn="just" rtl="0">
              <a:buNone/>
            </a:pPr>
            <a:r>
              <a:rPr lang="en" sz="1400" b="1" i="0" u="none" baseline="0" dirty="0">
                <a:latin typeface="Cambria" panose="02040503050406030204" pitchFamily="18" charset="0"/>
              </a:rPr>
              <a:t>In order to minimize fire risk, here are a few thoughts about prevention:</a:t>
            </a:r>
          </a:p>
          <a:p>
            <a:pPr lvl="1" algn="just" rtl="0"/>
            <a:r>
              <a:rPr lang="en" sz="1400" b="0" i="0" u="none" baseline="0" dirty="0">
                <a:latin typeface="Cambria" panose="02040503050406030204" pitchFamily="18" charset="0"/>
              </a:rPr>
              <a:t>Before disposing of a match or cigarette, make sure to put it out first.</a:t>
            </a:r>
            <a:endParaRPr lang="en" sz="1400" dirty="0">
              <a:latin typeface="Cambria" panose="02040503050406030204" pitchFamily="18" charset="0"/>
            </a:endParaRPr>
          </a:p>
          <a:p>
            <a:pPr lvl="1" algn="just" rtl="0"/>
            <a:r>
              <a:rPr lang="en" sz="1400" b="0" i="0" u="none" baseline="0" smtClean="0">
                <a:latin typeface="Cambria" panose="02040503050406030204" pitchFamily="18" charset="0"/>
              </a:rPr>
              <a:t>Do </a:t>
            </a:r>
            <a:r>
              <a:rPr lang="en" sz="1400" b="0" i="0" u="none" baseline="0" dirty="0">
                <a:latin typeface="Cambria" panose="02040503050406030204" pitchFamily="18" charset="0"/>
              </a:rPr>
              <a:t>not throw away a burning match or a lit cigarette at a location where it can cause fire.</a:t>
            </a:r>
          </a:p>
          <a:p>
            <a:pPr lvl="1" algn="just" rtl="0"/>
            <a:r>
              <a:rPr lang="en" sz="1400" b="0" i="0" u="none" baseline="0" dirty="0">
                <a:latin typeface="Cambria" panose="02040503050406030204" pitchFamily="18" charset="0"/>
              </a:rPr>
              <a:t>No activities involving naked flame (not even candles) are permitted on University premises.</a:t>
            </a:r>
            <a:endParaRPr lang="en" sz="1400" dirty="0">
              <a:latin typeface="Cambria" panose="02040503050406030204" pitchFamily="18" charset="0"/>
            </a:endParaRPr>
          </a:p>
          <a:p>
            <a:pPr lvl="1" algn="just" rtl="0"/>
            <a:r>
              <a:rPr lang="en" sz="1400" b="0" i="0" u="none" baseline="0" dirty="0">
                <a:latin typeface="Cambria" panose="02040503050406030204" pitchFamily="18" charset="0"/>
              </a:rPr>
              <a:t>Electrical heat-generating</a:t>
            </a:r>
            <a:r>
              <a:rPr lang="en" sz="1400" b="0" i="0" u="none" baseline="0" dirty="0"/>
              <a:t> </a:t>
            </a:r>
            <a:r>
              <a:rPr lang="en" sz="1400" b="0" i="0" u="none" baseline="0" dirty="0">
                <a:latin typeface="Cambria" panose="02040503050406030204" pitchFamily="18" charset="0"/>
              </a:rPr>
              <a:t>appliances must not be left unattended when switched on.</a:t>
            </a:r>
            <a:endParaRPr lang="en" sz="1400" dirty="0">
              <a:latin typeface="Cambria" panose="02040503050406030204" pitchFamily="18" charset="0"/>
            </a:endParaRPr>
          </a:p>
          <a:p>
            <a:pPr lvl="1" algn="just" rtl="0"/>
            <a:r>
              <a:rPr lang="en" sz="1400" b="0" i="0" u="none" baseline="0" dirty="0">
                <a:latin typeface="Cambria" panose="02040503050406030204" pitchFamily="18" charset="0"/>
              </a:rPr>
              <a:t>Heat generating appliances</a:t>
            </a:r>
            <a:r>
              <a:rPr lang="en" sz="1400" b="0" i="0" u="none" baseline="0" dirty="0"/>
              <a:t> </a:t>
            </a:r>
            <a:r>
              <a:rPr lang="en" sz="1400" b="0" i="0" u="none" baseline="0" dirty="0">
                <a:latin typeface="Cambria" panose="02040503050406030204" pitchFamily="18" charset="0"/>
              </a:rPr>
              <a:t>(hot plate, toaster, etc.) may only be used on</a:t>
            </a:r>
            <a:r>
              <a:rPr lang="en" sz="1400" b="0" i="0" u="none" baseline="0" dirty="0"/>
              <a:t> </a:t>
            </a:r>
            <a:r>
              <a:rPr lang="en" sz="1400" b="0" i="0" u="none" baseline="0" dirty="0">
                <a:latin typeface="Cambria" panose="02040503050406030204" pitchFamily="18" charset="0"/>
              </a:rPr>
              <a:t>non-combustible pads.</a:t>
            </a:r>
            <a:endParaRPr lang="en" sz="1400" dirty="0">
              <a:latin typeface="Cambria" panose="02040503050406030204" pitchFamily="18" charset="0"/>
            </a:endParaRPr>
          </a:p>
          <a:p>
            <a:pPr lvl="1" algn="just" rtl="0"/>
            <a:r>
              <a:rPr lang="en" sz="1400" b="0" i="0" u="none" baseline="0" dirty="0">
                <a:latin typeface="Cambria" panose="02040503050406030204" pitchFamily="18" charset="0"/>
              </a:rPr>
              <a:t>Electrical appliances must be switched off</a:t>
            </a:r>
            <a:r>
              <a:rPr lang="en" sz="1400" b="0" i="0" u="none" baseline="0" dirty="0"/>
              <a:t> </a:t>
            </a:r>
            <a:r>
              <a:rPr lang="en" sz="1400" b="0" i="0" u="none" baseline="0" dirty="0">
                <a:latin typeface="Cambria" panose="02040503050406030204" pitchFamily="18" charset="0"/>
              </a:rPr>
              <a:t>when leaving the room.</a:t>
            </a:r>
            <a:endParaRPr lang="en" sz="1400" dirty="0">
              <a:latin typeface="Cambria" panose="02040503050406030204" pitchFamily="18" charset="0"/>
            </a:endParaRPr>
          </a:p>
          <a:p>
            <a:pPr lvl="1" algn="just" rtl="0"/>
            <a:r>
              <a:rPr lang="en" sz="1400" b="0" i="0" u="none" baseline="0" dirty="0">
                <a:latin typeface="Cambria" panose="02040503050406030204" pitchFamily="18" charset="0"/>
              </a:rPr>
              <a:t>No smoking or naked flame in classrooms and libraries.</a:t>
            </a:r>
            <a:endParaRPr lang="en" sz="1400" dirty="0">
              <a:latin typeface="Cambria" panose="02040503050406030204" pitchFamily="18" charset="0"/>
            </a:endParaRPr>
          </a:p>
          <a:p>
            <a:pPr lvl="1" algn="just" rtl="0"/>
            <a:r>
              <a:rPr lang="en" sz="1400" b="0" i="0" u="none" baseline="0" dirty="0">
                <a:latin typeface="Cambria" panose="02040503050406030204" pitchFamily="18" charset="0"/>
              </a:rPr>
              <a:t>Faulty electrical appliances must not be operated.</a:t>
            </a:r>
            <a:endParaRPr lang="en" sz="1400" dirty="0">
              <a:latin typeface="Cambria" panose="02040503050406030204" pitchFamily="18" charset="0"/>
            </a:endParaRPr>
          </a:p>
          <a:p>
            <a:pPr lvl="1" algn="just" rtl="0"/>
            <a:r>
              <a:rPr lang="en" sz="1400" b="0" i="0" u="none" baseline="0" dirty="0">
                <a:latin typeface="Cambria" panose="02040503050406030204" pitchFamily="18" charset="0"/>
              </a:rPr>
              <a:t>No custom heat-generating appliances may be used in classrooms, offices and dorm rooms. </a:t>
            </a:r>
          </a:p>
          <a:p>
            <a:pPr lvl="1" algn="just" rtl="0"/>
            <a:r>
              <a:rPr lang="en" sz="1400" b="0" i="0" u="none" baseline="0" dirty="0">
                <a:latin typeface="Cambria" panose="02040503050406030204" pitchFamily="18" charset="0"/>
              </a:rPr>
              <a:t>Electrical equipment and appliances may only be repaired by qualified and authorized technicians.</a:t>
            </a:r>
          </a:p>
        </p:txBody>
      </p:sp>
      <p:pic>
        <p:nvPicPr>
          <p:cNvPr id="6" name="Kép 5" descr="dohány. tilos.jpg"/>
          <p:cNvPicPr>
            <a:picLocks noChangeAspect="1"/>
          </p:cNvPicPr>
          <p:nvPr/>
        </p:nvPicPr>
        <p:blipFill>
          <a:blip r:embed="rId2" cstate="print"/>
          <a:stretch>
            <a:fillRect/>
          </a:stretch>
        </p:blipFill>
        <p:spPr>
          <a:xfrm>
            <a:off x="2525567" y="5517232"/>
            <a:ext cx="792088" cy="792088"/>
          </a:xfrm>
          <a:prstGeom prst="rect">
            <a:avLst/>
          </a:prstGeom>
        </p:spPr>
      </p:pic>
      <p:pic>
        <p:nvPicPr>
          <p:cNvPr id="8" name="Kép 7" descr="Gyertyagyujtas(430x286).png"/>
          <p:cNvPicPr>
            <a:picLocks noChangeAspect="1"/>
          </p:cNvPicPr>
          <p:nvPr/>
        </p:nvPicPr>
        <p:blipFill>
          <a:blip r:embed="rId3" cstate="print"/>
          <a:stretch>
            <a:fillRect/>
          </a:stretch>
        </p:blipFill>
        <p:spPr>
          <a:xfrm>
            <a:off x="4566784" y="5519142"/>
            <a:ext cx="1234568" cy="821131"/>
          </a:xfrm>
          <a:prstGeom prst="rect">
            <a:avLst/>
          </a:prstGeom>
        </p:spPr>
      </p:pic>
      <p:sp>
        <p:nvSpPr>
          <p:cNvPr id="7" name="Tilos tábla 6"/>
          <p:cNvSpPr/>
          <p:nvPr/>
        </p:nvSpPr>
        <p:spPr>
          <a:xfrm>
            <a:off x="4427984" y="5465221"/>
            <a:ext cx="1512168" cy="896110"/>
          </a:xfrm>
          <a:prstGeom prst="noSmoking">
            <a:avLst/>
          </a:prstGeom>
          <a:solidFill>
            <a:srgbClr val="FF0000">
              <a:alpha val="43000"/>
            </a:srgb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1"/>
              </a:solidFill>
            </a:endParaRPr>
          </a:p>
        </p:txBody>
      </p:sp>
    </p:spTree>
    <p:extLst>
      <p:ext uri="{BB962C8B-B14F-4D97-AF65-F5344CB8AC3E}">
        <p14:creationId xmlns:p14="http://schemas.microsoft.com/office/powerpoint/2010/main" val="128265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Fire protection rules for offices and classrooms</a:t>
            </a:r>
            <a:endParaRPr lang="en" sz="3200" u="sng" dirty="0"/>
          </a:p>
        </p:txBody>
      </p:sp>
      <p:sp>
        <p:nvSpPr>
          <p:cNvPr id="3" name="Tartalom helye 2"/>
          <p:cNvSpPr>
            <a:spLocks noGrp="1"/>
          </p:cNvSpPr>
          <p:nvPr>
            <p:ph idx="1"/>
          </p:nvPr>
        </p:nvSpPr>
        <p:spPr/>
        <p:txBody>
          <a:bodyPr>
            <a:normAutofit/>
          </a:bodyPr>
          <a:lstStyle/>
          <a:p>
            <a:pPr algn="just" rtl="0"/>
            <a:r>
              <a:rPr lang="en" sz="1500" b="0" i="0" u="none" baseline="0" dirty="0">
                <a:latin typeface="Cambria" panose="02040503050406030204" pitchFamily="18" charset="0"/>
              </a:rPr>
              <a:t>Office furniture must be arranged to allow free movement and to allow doors to be opened to their full width.</a:t>
            </a:r>
          </a:p>
          <a:p>
            <a:pPr algn="just" rtl="0"/>
            <a:r>
              <a:rPr lang="en" sz="1500" b="0" i="0" u="none" baseline="0" dirty="0">
                <a:latin typeface="Cambria" panose="02040503050406030204" pitchFamily="18" charset="0"/>
              </a:rPr>
              <a:t>Each room must be equipped with an appropriate number of waste bins and those must be emptied as needed, but at least after work is completed.</a:t>
            </a:r>
          </a:p>
          <a:p>
            <a:pPr algn="just" rtl="0"/>
            <a:r>
              <a:rPr lang="en" sz="1500" b="0" i="0" u="none" baseline="0" dirty="0">
                <a:latin typeface="Cambria" panose="02040503050406030204" pitchFamily="18" charset="0"/>
              </a:rPr>
              <a:t>Combustible materials may be stored in rooms only in quantities absolutely necessary for continuous operation</a:t>
            </a:r>
            <a:r>
              <a:rPr lang="en" sz="1500" b="0" i="0" u="none" baseline="0" dirty="0" smtClean="0">
                <a:latin typeface="Cambria" panose="02040503050406030204" pitchFamily="18" charset="0"/>
              </a:rPr>
              <a:t>.</a:t>
            </a:r>
            <a:r>
              <a:rPr lang="en" sz="1500" b="0" i="0" u="none" baseline="0" dirty="0">
                <a:latin typeface="Cambria" panose="02040503050406030204" pitchFamily="18" charset="0"/>
              </a:rPr>
              <a:t>	</a:t>
            </a:r>
            <a:endParaRPr lang="en" sz="1500" i="1" dirty="0">
              <a:latin typeface="Cambria" panose="02040503050406030204" pitchFamily="18" charset="0"/>
            </a:endParaRPr>
          </a:p>
          <a:p>
            <a:pPr algn="just" rtl="0"/>
            <a:r>
              <a:rPr lang="en" sz="1500" b="1" i="0" u="none" baseline="0" dirty="0">
                <a:latin typeface="Cambria" panose="02040503050406030204" pitchFamily="18" charset="0"/>
              </a:rPr>
              <a:t>Materials and fluids posing an explosive hazard </a:t>
            </a:r>
            <a:r>
              <a:rPr lang="en" sz="1500" b="0" i="0" u="none" baseline="0" dirty="0">
                <a:latin typeface="Cambria" panose="02040503050406030204" pitchFamily="18" charset="0"/>
              </a:rPr>
              <a:t>must not be stored in </a:t>
            </a:r>
            <a:r>
              <a:rPr lang="en" sz="1500" b="1" i="0" u="none" baseline="0" dirty="0">
                <a:latin typeface="Cambria" panose="02040503050406030204" pitchFamily="18" charset="0"/>
              </a:rPr>
              <a:t>rooms</a:t>
            </a:r>
            <a:r>
              <a:rPr lang="en" sz="1500" b="0" i="0" u="none" baseline="0" dirty="0">
                <a:latin typeface="Cambria" panose="02040503050406030204" pitchFamily="18" charset="0"/>
              </a:rPr>
              <a:t> in any quantities</a:t>
            </a:r>
            <a:r>
              <a:rPr lang="en" sz="1500" b="0" i="0" u="none" baseline="0" dirty="0" smtClean="0">
                <a:latin typeface="Cambria" panose="02040503050406030204" pitchFamily="18" charset="0"/>
              </a:rPr>
              <a:t>.</a:t>
            </a:r>
            <a:r>
              <a:rPr lang="en" sz="1500" b="0" i="0" u="none" baseline="0" dirty="0">
                <a:latin typeface="Cambria" panose="02040503050406030204" pitchFamily="18" charset="0"/>
              </a:rPr>
              <a:t>	</a:t>
            </a:r>
          </a:p>
          <a:p>
            <a:pPr algn="just" rtl="0"/>
            <a:r>
              <a:rPr lang="en" sz="1500" b="0" i="0" u="none" baseline="0" dirty="0">
                <a:latin typeface="Cambria" panose="02040503050406030204" pitchFamily="18" charset="0"/>
              </a:rPr>
              <a:t>Documents must be regularly sent OT the archives.</a:t>
            </a:r>
          </a:p>
          <a:p>
            <a:pPr algn="just" rtl="0"/>
            <a:r>
              <a:rPr lang="en" sz="1500" b="0" i="0" u="none" baseline="0" dirty="0">
                <a:latin typeface="Cambria" panose="02040503050406030204" pitchFamily="18" charset="0"/>
              </a:rPr>
              <a:t>Office equipment may only be operated in compliance with the operating manual.</a:t>
            </a:r>
          </a:p>
          <a:p>
            <a:pPr algn="just" rtl="0"/>
            <a:r>
              <a:rPr lang="en" sz="1500" b="0" i="0" u="none" baseline="0" dirty="0">
                <a:latin typeface="Cambria" panose="02040503050406030204" pitchFamily="18" charset="0"/>
              </a:rPr>
              <a:t>No damaged electric equipment, extension cords, adapters, etc. may be used.</a:t>
            </a:r>
          </a:p>
          <a:p>
            <a:pPr algn="just" rtl="0"/>
            <a:r>
              <a:rPr lang="en" sz="1500" b="0" i="0" u="none" baseline="0" dirty="0">
                <a:latin typeface="Cambria" panose="02040503050406030204" pitchFamily="18" charset="0"/>
              </a:rPr>
              <a:t>Electrical appliances must be powered down after work is complete.</a:t>
            </a:r>
          </a:p>
          <a:p>
            <a:pPr algn="just" rtl="0"/>
            <a:r>
              <a:rPr lang="en" sz="1500" b="0" i="0" u="none" baseline="0" dirty="0">
                <a:latin typeface="Cambria" panose="02040503050406030204" pitchFamily="18" charset="0"/>
              </a:rPr>
              <a:t>It is the responsibility of the person leaving the room last to turn off all electrical consumer units.</a:t>
            </a:r>
          </a:p>
          <a:p>
            <a:pPr algn="just" rtl="0">
              <a:buNone/>
            </a:pPr>
            <a:r>
              <a:rPr lang="en" sz="1500" b="0" i="0" u="none" baseline="0" dirty="0">
                <a:latin typeface="Cambria" panose="02040503050406030204" pitchFamily="18" charset="0"/>
              </a:rPr>
              <a:t>	 </a:t>
            </a:r>
          </a:p>
          <a:p>
            <a:endParaRPr lang="en" dirty="0"/>
          </a:p>
        </p:txBody>
      </p:sp>
      <p:pic>
        <p:nvPicPr>
          <p:cNvPr id="5" name="Kép 4" descr="veszélyes anyagok.JPG"/>
          <p:cNvPicPr>
            <a:picLocks noChangeAspect="1"/>
          </p:cNvPicPr>
          <p:nvPr/>
        </p:nvPicPr>
        <p:blipFill>
          <a:blip r:embed="rId2" cstate="print"/>
          <a:stretch>
            <a:fillRect/>
          </a:stretch>
        </p:blipFill>
        <p:spPr>
          <a:xfrm>
            <a:off x="2267744" y="5097684"/>
            <a:ext cx="1296144" cy="1098367"/>
          </a:xfrm>
          <a:prstGeom prst="rect">
            <a:avLst/>
          </a:prstGeom>
        </p:spPr>
      </p:pic>
      <p:pic>
        <p:nvPicPr>
          <p:cNvPr id="6" name="Kép 5" descr="hosszabbito.jpg"/>
          <p:cNvPicPr>
            <a:picLocks noChangeAspect="1"/>
          </p:cNvPicPr>
          <p:nvPr/>
        </p:nvPicPr>
        <p:blipFill>
          <a:blip r:embed="rId3" cstate="print"/>
          <a:stretch>
            <a:fillRect/>
          </a:stretch>
        </p:blipFill>
        <p:spPr>
          <a:xfrm>
            <a:off x="4283968" y="5136326"/>
            <a:ext cx="1486108" cy="1094068"/>
          </a:xfrm>
          <a:prstGeom prst="rect">
            <a:avLst/>
          </a:prstGeom>
        </p:spPr>
      </p:pic>
    </p:spTree>
    <p:extLst>
      <p:ext uri="{BB962C8B-B14F-4D97-AF65-F5344CB8AC3E}">
        <p14:creationId xmlns:p14="http://schemas.microsoft.com/office/powerpoint/2010/main" val="324444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Kitchenette fire protection rules</a:t>
            </a:r>
            <a:endParaRPr lang="en" sz="3200" u="sng" dirty="0"/>
          </a:p>
        </p:txBody>
      </p:sp>
      <p:sp>
        <p:nvSpPr>
          <p:cNvPr id="3" name="Tartalom helye 2"/>
          <p:cNvSpPr>
            <a:spLocks noGrp="1"/>
          </p:cNvSpPr>
          <p:nvPr>
            <p:ph idx="1"/>
          </p:nvPr>
        </p:nvSpPr>
        <p:spPr/>
        <p:txBody>
          <a:bodyPr>
            <a:normAutofit/>
          </a:bodyPr>
          <a:lstStyle/>
          <a:p>
            <a:pPr algn="just" rtl="0"/>
            <a:r>
              <a:rPr lang="en" sz="1400" b="0" i="0" u="none" baseline="0">
                <a:latin typeface="Cambria" panose="02040503050406030204" pitchFamily="18" charset="0"/>
              </a:rPr>
              <a:t>All equipment and appliances must be positioned to keep all traffic routes free.</a:t>
            </a:r>
          </a:p>
          <a:p>
            <a:pPr algn="just" rtl="0"/>
            <a:r>
              <a:rPr lang="en" sz="1400" b="0" i="0" u="none" baseline="0">
                <a:latin typeface="Cambria" panose="02040503050406030204" pitchFamily="18" charset="0"/>
              </a:rPr>
              <a:t>Dirt collected on appliances must be regularly removed but at least once a day.</a:t>
            </a:r>
          </a:p>
          <a:p>
            <a:pPr algn="just" rtl="0"/>
            <a:r>
              <a:rPr lang="en" sz="1400" b="0" i="0" u="none" baseline="0">
                <a:latin typeface="Cambria" panose="02040503050406030204" pitchFamily="18" charset="0"/>
              </a:rPr>
              <a:t>Appliances may only be used as described in the user manual.</a:t>
            </a:r>
          </a:p>
          <a:p>
            <a:pPr algn="just" rtl="0"/>
            <a:r>
              <a:rPr lang="en" sz="1400" b="0" i="0" u="none" baseline="0">
                <a:latin typeface="Cambria" panose="02040503050406030204" pitchFamily="18" charset="0"/>
              </a:rPr>
              <a:t>Prior to locking up, the kitchenette must be checked for any fire hazard and to ensure all appliances are switched off.</a:t>
            </a:r>
          </a:p>
          <a:p>
            <a:pPr algn="just" rtl="0"/>
            <a:r>
              <a:rPr lang="en" sz="1400" b="0" i="0" u="none" baseline="0">
                <a:latin typeface="Cambria" panose="02040503050406030204" pitchFamily="18" charset="0"/>
              </a:rPr>
              <a:t>Activities with a fire risk may only be conducted in the kitchenette with written authorization.</a:t>
            </a:r>
          </a:p>
          <a:p>
            <a:pPr algn="just" rtl="0"/>
            <a:r>
              <a:rPr lang="en" sz="1400" b="0" i="0" u="none" baseline="0">
                <a:latin typeface="Cambria" panose="02040503050406030204" pitchFamily="18" charset="0"/>
              </a:rPr>
              <a:t>Prior to use, the coffee-maker and the electrical hotplate must be placed on an insulation pad made of non-combustible material. These appliances must not be left unattended when switched on.</a:t>
            </a:r>
          </a:p>
          <a:p>
            <a:endParaRPr lang="en" sz="1400" dirty="0"/>
          </a:p>
        </p:txBody>
      </p:sp>
      <p:pic>
        <p:nvPicPr>
          <p:cNvPr id="5" name="Picture 20" descr="Kenwood JK 060"/>
          <p:cNvPicPr>
            <a:picLocks noChangeAspect="1" noChangeArrowheads="1"/>
          </p:cNvPicPr>
          <p:nvPr/>
        </p:nvPicPr>
        <p:blipFill>
          <a:blip r:embed="rId2" cstate="print"/>
          <a:srcRect/>
          <a:stretch>
            <a:fillRect/>
          </a:stretch>
        </p:blipFill>
        <p:spPr bwMode="auto">
          <a:xfrm>
            <a:off x="1275307" y="3933056"/>
            <a:ext cx="1264794" cy="1257314"/>
          </a:xfrm>
          <a:prstGeom prst="rect">
            <a:avLst/>
          </a:prstGeom>
          <a:noFill/>
        </p:spPr>
      </p:pic>
      <p:pic>
        <p:nvPicPr>
          <p:cNvPr id="6" name="Picture 18" descr="Tefal TT 8121 Delight"/>
          <p:cNvPicPr>
            <a:picLocks noChangeAspect="1" noChangeArrowheads="1"/>
          </p:cNvPicPr>
          <p:nvPr/>
        </p:nvPicPr>
        <p:blipFill>
          <a:blip r:embed="rId3" cstate="print"/>
          <a:srcRect/>
          <a:stretch>
            <a:fillRect/>
          </a:stretch>
        </p:blipFill>
        <p:spPr bwMode="auto">
          <a:xfrm>
            <a:off x="2771800" y="3933056"/>
            <a:ext cx="1246341" cy="1274947"/>
          </a:xfrm>
          <a:prstGeom prst="rect">
            <a:avLst/>
          </a:prstGeom>
          <a:noFill/>
        </p:spPr>
      </p:pic>
      <p:pic>
        <p:nvPicPr>
          <p:cNvPr id="7" name="Picture 16" descr="Szarvasi SZV-612 Kávéf&amp;odblac;z&amp;odblac;"/>
          <p:cNvPicPr>
            <a:picLocks noChangeAspect="1" noChangeArrowheads="1"/>
          </p:cNvPicPr>
          <p:nvPr/>
        </p:nvPicPr>
        <p:blipFill>
          <a:blip r:embed="rId4" cstate="print"/>
          <a:srcRect/>
          <a:stretch>
            <a:fillRect/>
          </a:stretch>
        </p:blipFill>
        <p:spPr bwMode="auto">
          <a:xfrm>
            <a:off x="4474849" y="3950689"/>
            <a:ext cx="1138058" cy="1257314"/>
          </a:xfrm>
          <a:prstGeom prst="rect">
            <a:avLst/>
          </a:prstGeom>
          <a:noFill/>
        </p:spPr>
      </p:pic>
      <p:pic>
        <p:nvPicPr>
          <p:cNvPr id="8" name="Picture 22" descr="Hauser H-2102"/>
          <p:cNvPicPr>
            <a:picLocks noChangeAspect="1" noChangeArrowheads="1"/>
          </p:cNvPicPr>
          <p:nvPr/>
        </p:nvPicPr>
        <p:blipFill>
          <a:blip r:embed="rId5" cstate="print"/>
          <a:srcRect/>
          <a:stretch>
            <a:fillRect/>
          </a:stretch>
        </p:blipFill>
        <p:spPr bwMode="auto">
          <a:xfrm>
            <a:off x="6156176" y="3950689"/>
            <a:ext cx="1165808" cy="1341636"/>
          </a:xfrm>
          <a:prstGeom prst="rect">
            <a:avLst/>
          </a:prstGeom>
          <a:noFill/>
        </p:spPr>
      </p:pic>
    </p:spTree>
    <p:extLst>
      <p:ext uri="{BB962C8B-B14F-4D97-AF65-F5344CB8AC3E}">
        <p14:creationId xmlns:p14="http://schemas.microsoft.com/office/powerpoint/2010/main" val="126976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7200" y="152400"/>
            <a:ext cx="8229600" cy="990600"/>
          </a:xfrm>
        </p:spPr>
        <p:txBody>
          <a:bodyPr>
            <a:normAutofit/>
          </a:bodyPr>
          <a:lstStyle/>
          <a:p>
            <a:pPr rtl="0"/>
            <a:r>
              <a:rPr lang="en" sz="3200" b="1" i="0" u="sng" baseline="0">
                <a:solidFill>
                  <a:schemeClr val="tx1"/>
                </a:solidFill>
                <a:latin typeface="Cambria" panose="02040503050406030204" pitchFamily="18" charset="0"/>
              </a:rPr>
              <a:t>Legal background</a:t>
            </a:r>
            <a:endParaRPr lang="en" sz="3200" dirty="0">
              <a:solidFill>
                <a:schemeClr val="tx1"/>
              </a:solidFill>
              <a:latin typeface="Cambria" panose="02040503050406030204" pitchFamily="18" charset="0"/>
            </a:endParaRPr>
          </a:p>
        </p:txBody>
      </p:sp>
      <p:sp>
        <p:nvSpPr>
          <p:cNvPr id="4" name="Tartalom helye 2"/>
          <p:cNvSpPr>
            <a:spLocks noGrp="1"/>
          </p:cNvSpPr>
          <p:nvPr>
            <p:ph sz="quarter" idx="1"/>
          </p:nvPr>
        </p:nvSpPr>
        <p:spPr>
          <a:xfrm>
            <a:off x="755576" y="1124744"/>
            <a:ext cx="8031266" cy="5304652"/>
          </a:xfrm>
        </p:spPr>
        <p:txBody>
          <a:bodyPr>
            <a:normAutofit/>
          </a:bodyPr>
          <a:lstStyle/>
          <a:p>
            <a:pPr algn="just" rtl="0">
              <a:buNone/>
            </a:pPr>
            <a:r>
              <a:rPr lang="en" sz="1800" b="1" i="0" u="none" baseline="0" dirty="0">
                <a:latin typeface="Cambria" panose="02040503050406030204" pitchFamily="18" charset="0"/>
              </a:rPr>
              <a:t> Fire protection regulatory regime (key elements):</a:t>
            </a:r>
          </a:p>
          <a:p>
            <a:pPr algn="just" rtl="0"/>
            <a:r>
              <a:rPr lang="en" sz="1400" b="0" i="0" u="none" baseline="0" dirty="0">
                <a:latin typeface="Cambria" panose="02040503050406030204" pitchFamily="18" charset="0"/>
              </a:rPr>
              <a:t>Act XXXI of 1996 on fire protection, technical rescue and fire brigades,</a:t>
            </a:r>
          </a:p>
          <a:p>
            <a:pPr algn="just" rtl="0"/>
            <a:r>
              <a:rPr lang="en" sz="1400" b="0" i="0" u="none" baseline="0" dirty="0">
                <a:latin typeface="Cambria" panose="02040503050406030204" pitchFamily="18" charset="0"/>
              </a:rPr>
              <a:t>Ministerial Decree 54/2014. (XII.5) BM on National Fire Protection Rules, </a:t>
            </a:r>
          </a:p>
          <a:p>
            <a:pPr algn="l" rtl="0"/>
            <a:r>
              <a:rPr lang="en" sz="1400" b="0" i="0" u="none" baseline="0" dirty="0">
                <a:latin typeface="Cambria" panose="02040503050406030204" pitchFamily="18" charset="0"/>
              </a:rPr>
              <a:t>Ministerial Decree 30/1996 (XII.6.) BM on the preparation of the fire protection rules </a:t>
            </a:r>
          </a:p>
          <a:p>
            <a:pPr algn="l" rtl="0"/>
            <a:r>
              <a:rPr lang="en" sz="1400" b="0" i="0" u="none" baseline="0" dirty="0">
                <a:latin typeface="Cambria" panose="02040503050406030204" pitchFamily="18" charset="0"/>
              </a:rPr>
              <a:t>Facility fire protection policy;</a:t>
            </a:r>
          </a:p>
          <a:p>
            <a:pPr algn="l" rtl="0"/>
            <a:r>
              <a:rPr lang="en" sz="1400" b="0" i="0" u="none" baseline="0" dirty="0">
                <a:latin typeface="Cambria" panose="02040503050406030204" pitchFamily="18" charset="0"/>
              </a:rPr>
              <a:t>Fire alarm plan,</a:t>
            </a:r>
          </a:p>
          <a:p>
            <a:pPr algn="just" rtl="0">
              <a:buFont typeface="+mj-lt"/>
              <a:buAutoNum type="arabicPeriod"/>
            </a:pPr>
            <a:endParaRPr lang="en" sz="1600" dirty="0">
              <a:latin typeface="Cambria" panose="02040503050406030204" pitchFamily="18" charset="0"/>
            </a:endParaRPr>
          </a:p>
          <a:p>
            <a:pPr algn="just" rtl="0">
              <a:buNone/>
            </a:pPr>
            <a:r>
              <a:rPr lang="en" sz="1800" b="1" i="0" u="none" baseline="0" dirty="0">
                <a:latin typeface="Cambria" panose="02040503050406030204" pitchFamily="18" charset="0"/>
              </a:rPr>
              <a:t>General information:</a:t>
            </a:r>
          </a:p>
          <a:p>
            <a:pPr marL="0" indent="0" algn="just" rtl="0">
              <a:buNone/>
            </a:pPr>
            <a:r>
              <a:rPr lang="en" sz="1400" b="0" i="0" u="none" baseline="0" dirty="0">
                <a:latin typeface="Cambria" panose="02040503050406030204" pitchFamily="18" charset="0"/>
              </a:rPr>
              <a:t>In addition to compliance with fire protection rules, all employees and students shall:</a:t>
            </a:r>
            <a:endParaRPr lang="en" sz="1400" dirty="0">
              <a:latin typeface="Cambria" panose="02040503050406030204" pitchFamily="18" charset="0"/>
            </a:endParaRPr>
          </a:p>
          <a:p>
            <a:pPr marL="357188" indent="-357188" algn="l" rtl="0"/>
            <a:r>
              <a:rPr lang="en" sz="1400" b="0" i="0" u="none" baseline="0" dirty="0">
                <a:latin typeface="Cambria" panose="02040503050406030204" pitchFamily="18" charset="0"/>
              </a:rPr>
              <a:t>be familiar with the use of fire extinguishers and fire detection equipment;</a:t>
            </a:r>
            <a:endParaRPr lang="en" sz="1400" dirty="0">
              <a:latin typeface="Cambria" panose="02040503050406030204" pitchFamily="18" charset="0"/>
            </a:endParaRPr>
          </a:p>
          <a:p>
            <a:pPr marL="357188" indent="-357188" algn="l" rtl="0"/>
            <a:r>
              <a:rPr lang="en" sz="1400" b="0" i="0" u="none" baseline="0" dirty="0">
                <a:latin typeface="Cambria" panose="02040503050406030204" pitchFamily="18" charset="0"/>
              </a:rPr>
              <a:t>attend the annual fire protection training;</a:t>
            </a:r>
          </a:p>
          <a:p>
            <a:pPr marL="357188" indent="-357188" algn="l" rtl="0"/>
            <a:r>
              <a:rPr lang="en" sz="1400" b="0" i="0" u="none" baseline="0" dirty="0">
                <a:latin typeface="Cambria" panose="02040503050406030204" pitchFamily="18" charset="0"/>
              </a:rPr>
              <a:t>in the event of fire, attempt to extinguish the fire using the fire extinguisher(s);</a:t>
            </a:r>
          </a:p>
          <a:p>
            <a:pPr marL="357188" indent="-357188" algn="l" rtl="0"/>
            <a:r>
              <a:rPr lang="en" sz="1400" b="0" i="0" u="none" baseline="0" dirty="0">
                <a:latin typeface="Cambria" panose="02040503050406030204" pitchFamily="18" charset="0"/>
              </a:rPr>
              <a:t>report any fire extinguished without human intervention;</a:t>
            </a:r>
          </a:p>
          <a:p>
            <a:pPr marL="357188" indent="-357188" algn="l" rtl="0"/>
            <a:r>
              <a:rPr lang="en" sz="1400" b="0" i="0" u="none" baseline="0" dirty="0">
                <a:latin typeface="Cambria" panose="02040503050406030204" pitchFamily="18" charset="0"/>
              </a:rPr>
              <a:t>report any non-compliance to the superior or instructor;</a:t>
            </a:r>
          </a:p>
          <a:p>
            <a:pPr marL="357188" indent="-357188" algn="l" rtl="0"/>
            <a:r>
              <a:rPr lang="en" sz="1400" b="0" i="0" u="none" baseline="0" dirty="0">
                <a:latin typeface="Cambria" panose="02040503050406030204" pitchFamily="18" charset="0"/>
              </a:rPr>
              <a:t>upon the completion of work, check to make sure that the work area poses no hazard.</a:t>
            </a:r>
          </a:p>
          <a:p>
            <a:pPr algn="l" rtl="0">
              <a:buFont typeface="+mj-lt"/>
              <a:buAutoNum type="arabicPeriod"/>
            </a:pPr>
            <a:endParaRPr lang="en" sz="1200" dirty="0">
              <a:latin typeface="Cambria" panose="02040503050406030204" pitchFamily="18" charset="0"/>
            </a:endParaRPr>
          </a:p>
        </p:txBody>
      </p:sp>
      <p:pic>
        <p:nvPicPr>
          <p:cNvPr id="5" name="Picture 5" descr="C:\Documents and Settings\Cica\Local Settings\Temporary Internet Files\Content.IE5\OVKZQZU3\MM900236357[1].gif"/>
          <p:cNvPicPr>
            <a:picLocks noChangeAspect="1" noChangeArrowheads="1" noCrop="1"/>
          </p:cNvPicPr>
          <p:nvPr/>
        </p:nvPicPr>
        <p:blipFill>
          <a:blip r:embed="rId2" cstate="print"/>
          <a:srcRect/>
          <a:stretch>
            <a:fillRect/>
          </a:stretch>
        </p:blipFill>
        <p:spPr bwMode="auto">
          <a:xfrm>
            <a:off x="7542853" y="1989553"/>
            <a:ext cx="845571" cy="1151415"/>
          </a:xfrm>
          <a:prstGeom prst="rect">
            <a:avLst/>
          </a:prstGeom>
          <a:noFill/>
        </p:spPr>
      </p:pic>
    </p:spTree>
    <p:extLst>
      <p:ext uri="{BB962C8B-B14F-4D97-AF65-F5344CB8AC3E}">
        <p14:creationId xmlns:p14="http://schemas.microsoft.com/office/powerpoint/2010/main" val="28362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Fire protection fine</a:t>
            </a:r>
            <a:endParaRPr lang="en" sz="3200" u="sng" dirty="0"/>
          </a:p>
        </p:txBody>
      </p:sp>
      <p:sp>
        <p:nvSpPr>
          <p:cNvPr id="3" name="Tartalom helye 2"/>
          <p:cNvSpPr>
            <a:spLocks noGrp="1"/>
          </p:cNvSpPr>
          <p:nvPr>
            <p:ph idx="1"/>
          </p:nvPr>
        </p:nvSpPr>
        <p:spPr/>
        <p:txBody>
          <a:bodyPr>
            <a:normAutofit/>
          </a:bodyPr>
          <a:lstStyle/>
          <a:p>
            <a:pPr marL="0" indent="0" algn="l" rtl="0">
              <a:buNone/>
            </a:pPr>
            <a:r>
              <a:rPr lang="en" sz="1400" b="0" i="0" u="none" baseline="0" dirty="0">
                <a:latin typeface="Cambria" panose="02040503050406030204" pitchFamily="18" charset="0"/>
              </a:rPr>
              <a:t>Non-compliance with fire protection rules may result in a fine imposed by the fire protection authority based on </a:t>
            </a:r>
            <a:r>
              <a:rPr lang="en" sz="1400" b="1" i="0" u="none" baseline="0" dirty="0">
                <a:latin typeface="Cambria" panose="02040503050406030204" pitchFamily="18" charset="0"/>
              </a:rPr>
              <a:t>Government Decree 259/2011 (XII.7</a:t>
            </a:r>
            <a:r>
              <a:rPr lang="en" sz="1400" b="1" i="0" u="none" baseline="0" dirty="0" smtClean="0">
                <a:latin typeface="Cambria" panose="02040503050406030204" pitchFamily="18" charset="0"/>
              </a:rPr>
              <a:t>.)</a:t>
            </a:r>
            <a:r>
              <a:rPr lang="en" sz="1400" b="0" i="0" u="none" baseline="0" dirty="0" smtClean="0">
                <a:latin typeface="Cambria" panose="02040503050406030204" pitchFamily="18" charset="0"/>
              </a:rPr>
              <a:t>. </a:t>
            </a:r>
            <a:endParaRPr lang="en" sz="1400" b="0" i="0" u="none" baseline="0" dirty="0">
              <a:latin typeface="Cambria" panose="02040503050406030204" pitchFamily="18" charset="0"/>
            </a:endParaRPr>
          </a:p>
          <a:p>
            <a:pPr algn="l" rtl="0" hangingPunct="0">
              <a:buNone/>
            </a:pPr>
            <a:r>
              <a:rPr lang="en" sz="1400" b="0" i="0" u="none" baseline="0" dirty="0">
                <a:latin typeface="Cambria" panose="02040503050406030204" pitchFamily="18" charset="0"/>
              </a:rPr>
              <a:t>The following </a:t>
            </a:r>
            <a:r>
              <a:rPr lang="en" sz="1400" b="1" i="0" u="sng" baseline="0" dirty="0">
                <a:latin typeface="Cambria" panose="02040503050406030204" pitchFamily="18" charset="0"/>
              </a:rPr>
              <a:t>mandatory</a:t>
            </a:r>
            <a:r>
              <a:rPr lang="en" sz="1400" b="0" i="0" u="none" baseline="0" dirty="0">
                <a:latin typeface="Cambria" panose="02040503050406030204" pitchFamily="18" charset="0"/>
              </a:rPr>
              <a:t> fire protection fines shall apply:</a:t>
            </a:r>
            <a:endParaRPr lang="en" sz="1400" dirty="0">
              <a:latin typeface="Cambria" panose="02040503050406030204" pitchFamily="18" charset="0"/>
            </a:endParaRPr>
          </a:p>
          <a:p>
            <a:pPr algn="l" rtl="0"/>
            <a:r>
              <a:rPr lang="en" sz="1400" b="1" i="0" u="none" baseline="0" dirty="0">
                <a:latin typeface="Cambria" panose="02040503050406030204" pitchFamily="18" charset="0"/>
              </a:rPr>
              <a:t>Violation of fire protection rule resulting in a fire </a:t>
            </a:r>
            <a:r>
              <a:rPr lang="en" sz="1400" b="0" i="0" u="none" baseline="0" dirty="0">
                <a:latin typeface="Cambria" panose="02040503050406030204" pitchFamily="18" charset="0"/>
              </a:rPr>
              <a:t>(HUF 100,000–1,000,000)</a:t>
            </a:r>
          </a:p>
          <a:p>
            <a:pPr algn="l" rtl="0"/>
            <a:r>
              <a:rPr lang="en" sz="1400" b="1" i="0" u="none" baseline="0" dirty="0">
                <a:latin typeface="Cambria" panose="02040503050406030204" pitchFamily="18" charset="0"/>
              </a:rPr>
              <a:t>Violation of fire protection rule resulting in a fire and the fire department had to be involved to extinguish the fire </a:t>
            </a:r>
            <a:r>
              <a:rPr lang="en" sz="1400" b="0" i="0" u="none" baseline="0" dirty="0">
                <a:latin typeface="Cambria" panose="02040503050406030204" pitchFamily="18" charset="0"/>
              </a:rPr>
              <a:t>(HUF 200,000–3,000,000</a:t>
            </a:r>
            <a:r>
              <a:rPr lang="en" sz="1400" b="0" i="0" u="none" baseline="0" dirty="0" smtClean="0">
                <a:latin typeface="Cambria" panose="02040503050406030204" pitchFamily="18" charset="0"/>
              </a:rPr>
              <a:t>)</a:t>
            </a:r>
            <a:r>
              <a:rPr lang="en" sz="1400" b="0" i="0" u="none" baseline="0" dirty="0">
                <a:latin typeface="Cambria" panose="02040503050406030204" pitchFamily="18" charset="0"/>
              </a:rPr>
              <a:t>	</a:t>
            </a:r>
          </a:p>
          <a:p>
            <a:pPr algn="l" rtl="0"/>
            <a:r>
              <a:rPr lang="en" sz="1400" b="1" i="0" u="none" baseline="0" dirty="0">
                <a:latin typeface="Cambria" panose="02040503050406030204" pitchFamily="18" charset="0"/>
              </a:rPr>
              <a:t>Violation of fire protection rule that resulted in a direct threat of fire or explosion </a:t>
            </a:r>
            <a:r>
              <a:rPr lang="hu-HU" sz="1400" b="1" i="0" u="none" baseline="0" dirty="0" smtClean="0">
                <a:latin typeface="Cambria" panose="02040503050406030204" pitchFamily="18" charset="0"/>
              </a:rPr>
              <a:t/>
            </a:r>
            <a:br>
              <a:rPr lang="hu-HU" sz="1400" b="1" i="0" u="none" baseline="0" dirty="0" smtClean="0">
                <a:latin typeface="Cambria" panose="02040503050406030204" pitchFamily="18" charset="0"/>
              </a:rPr>
            </a:br>
            <a:r>
              <a:rPr lang="en" sz="1400" b="0" i="0" u="none" baseline="0" dirty="0" smtClean="0">
                <a:latin typeface="Cambria" panose="02040503050406030204" pitchFamily="18" charset="0"/>
              </a:rPr>
              <a:t>(</a:t>
            </a:r>
            <a:r>
              <a:rPr lang="en" sz="1400" b="0" i="0" u="none" baseline="0" dirty="0">
                <a:latin typeface="Cambria" panose="02040503050406030204" pitchFamily="18" charset="0"/>
              </a:rPr>
              <a:t>HUF 100,000–1,000,000) </a:t>
            </a:r>
          </a:p>
          <a:p>
            <a:pPr algn="l" rtl="0" hangingPunct="0"/>
            <a:r>
              <a:rPr lang="en" sz="1400" b="1" i="0" u="none" baseline="0" dirty="0">
                <a:latin typeface="Cambria" panose="02040503050406030204" pitchFamily="18" charset="0"/>
              </a:rPr>
              <a:t>Restriction of evacuation exit or emergency exit </a:t>
            </a:r>
            <a:r>
              <a:rPr lang="en" sz="1400" b="0" i="0" u="none" baseline="0" dirty="0">
                <a:latin typeface="Cambria" panose="02040503050406030204" pitchFamily="18" charset="0"/>
              </a:rPr>
              <a:t>preventing the throughput needed upon evacuation, (HUF 30,000–45,000 per exit)</a:t>
            </a:r>
          </a:p>
          <a:p>
            <a:pPr algn="l" rtl="0"/>
            <a:r>
              <a:rPr lang="en" sz="1400" b="1" i="0" u="none" baseline="0" dirty="0">
                <a:latin typeface="Cambria" panose="02040503050406030204" pitchFamily="18" charset="0"/>
              </a:rPr>
              <a:t>Blocking or restricting evacuation exit or emergency exit </a:t>
            </a:r>
            <a:r>
              <a:rPr lang="en" sz="1400" b="0" i="0" u="none" baseline="0" dirty="0">
                <a:latin typeface="Cambria" panose="02040503050406030204" pitchFamily="18" charset="0"/>
              </a:rPr>
              <a:t>in a way that cannot be eliminated immediately (HUF 200,000–300,000 per exit)</a:t>
            </a:r>
          </a:p>
          <a:p>
            <a:pPr marL="0" lvl="1" indent="0" algn="l" rtl="0">
              <a:spcBef>
                <a:spcPts val="600"/>
              </a:spcBef>
              <a:buClr>
                <a:schemeClr val="accent1"/>
              </a:buClr>
              <a:buNone/>
            </a:pPr>
            <a:endParaRPr lang="en" dirty="0"/>
          </a:p>
        </p:txBody>
      </p:sp>
      <p:pic>
        <p:nvPicPr>
          <p:cNvPr id="9" name="Kép 8" descr="tuzolto3auto.jpg"/>
          <p:cNvPicPr>
            <a:picLocks noChangeAspect="1"/>
          </p:cNvPicPr>
          <p:nvPr/>
        </p:nvPicPr>
        <p:blipFill>
          <a:blip r:embed="rId2" cstate="print"/>
          <a:srcRect l="10714" t="14286" b="14285"/>
          <a:stretch>
            <a:fillRect/>
          </a:stretch>
        </p:blipFill>
        <p:spPr>
          <a:xfrm>
            <a:off x="1331640" y="4797152"/>
            <a:ext cx="2166966" cy="1300190"/>
          </a:xfrm>
          <a:prstGeom prst="rect">
            <a:avLst/>
          </a:prstGeom>
        </p:spPr>
      </p:pic>
      <p:pic>
        <p:nvPicPr>
          <p:cNvPr id="10" name="Kép 9" descr="tűzoltás.jpg"/>
          <p:cNvPicPr>
            <a:picLocks noChangeAspect="1"/>
          </p:cNvPicPr>
          <p:nvPr/>
        </p:nvPicPr>
        <p:blipFill>
          <a:blip r:embed="rId3" cstate="print"/>
          <a:stretch>
            <a:fillRect/>
          </a:stretch>
        </p:blipFill>
        <p:spPr>
          <a:xfrm>
            <a:off x="3995936" y="4797152"/>
            <a:ext cx="1901216" cy="1303014"/>
          </a:xfrm>
          <a:prstGeom prst="rect">
            <a:avLst/>
          </a:prstGeom>
        </p:spPr>
      </p:pic>
    </p:spTree>
    <p:extLst>
      <p:ext uri="{BB962C8B-B14F-4D97-AF65-F5344CB8AC3E}">
        <p14:creationId xmlns:p14="http://schemas.microsoft.com/office/powerpoint/2010/main" val="270827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Fire protection fine</a:t>
            </a:r>
            <a:endParaRPr lang="en" sz="3200" dirty="0"/>
          </a:p>
        </p:txBody>
      </p:sp>
      <p:sp>
        <p:nvSpPr>
          <p:cNvPr id="3" name="Tartalom helye 2"/>
          <p:cNvSpPr>
            <a:spLocks noGrp="1"/>
          </p:cNvSpPr>
          <p:nvPr>
            <p:ph idx="1"/>
          </p:nvPr>
        </p:nvSpPr>
        <p:spPr/>
        <p:txBody>
          <a:bodyPr/>
          <a:lstStyle/>
          <a:p>
            <a:pPr algn="just" rtl="0"/>
            <a:r>
              <a:rPr lang="en" sz="1400" b="1" i="0" u="none" baseline="0" dirty="0">
                <a:latin typeface="Cambria" panose="02040503050406030204" pitchFamily="18" charset="0"/>
              </a:rPr>
              <a:t>Storing combustible materials and objects in a passage or hallway </a:t>
            </a:r>
            <a:r>
              <a:rPr lang="en" sz="1400" b="1" i="0" u="none" baseline="0" dirty="0" smtClean="0">
                <a:latin typeface="Cambria" panose="02040503050406030204" pitchFamily="18" charset="0"/>
              </a:rPr>
              <a:t>us</a:t>
            </a:r>
            <a:r>
              <a:rPr lang="hu-HU" sz="1400" b="1" i="0" u="none" baseline="0" dirty="0" err="1" smtClean="0">
                <a:latin typeface="Cambria" panose="02040503050406030204" pitchFamily="18" charset="0"/>
              </a:rPr>
              <a:t>ed</a:t>
            </a:r>
            <a:r>
              <a:rPr lang="hu-HU" sz="1400" b="1" i="0" u="none" baseline="0" dirty="0" smtClean="0">
                <a:latin typeface="Cambria" panose="02040503050406030204" pitchFamily="18" charset="0"/>
              </a:rPr>
              <a:t> </a:t>
            </a:r>
            <a:r>
              <a:rPr lang="en" sz="1400" b="1" i="0" u="none" baseline="0" dirty="0" smtClean="0">
                <a:latin typeface="Cambria" panose="02040503050406030204" pitchFamily="18" charset="0"/>
              </a:rPr>
              <a:t>as </a:t>
            </a:r>
            <a:r>
              <a:rPr lang="en" sz="1400" b="1" i="0" u="none" baseline="0" dirty="0">
                <a:latin typeface="Cambria" panose="02040503050406030204" pitchFamily="18" charset="0"/>
              </a:rPr>
              <a:t>part of the evacuation route</a:t>
            </a:r>
            <a:r>
              <a:rPr lang="en" sz="1400" b="0" i="0" u="none" baseline="0" dirty="0">
                <a:latin typeface="Cambria" panose="02040503050406030204" pitchFamily="18" charset="0"/>
              </a:rPr>
              <a:t> without authorization from the authority (HUF 60,000–100,000 per hallway</a:t>
            </a:r>
            <a:r>
              <a:rPr lang="en" sz="1400" b="0" i="0" u="none" baseline="0" dirty="0" smtClean="0">
                <a:latin typeface="Cambria" panose="02040503050406030204" pitchFamily="18" charset="0"/>
              </a:rPr>
              <a:t>)</a:t>
            </a:r>
            <a:endParaRPr lang="en" sz="1400" b="0" i="0" u="none" baseline="0" dirty="0">
              <a:latin typeface="Cambria" panose="02040503050406030204" pitchFamily="18" charset="0"/>
            </a:endParaRPr>
          </a:p>
          <a:p>
            <a:pPr algn="just" rtl="0"/>
            <a:r>
              <a:rPr lang="en" sz="1400" b="1" i="0" u="none" baseline="0" dirty="0">
                <a:latin typeface="Cambria" panose="02040503050406030204" pitchFamily="18" charset="0"/>
              </a:rPr>
              <a:t>Hindering intervention by the fire department </a:t>
            </a:r>
            <a:r>
              <a:rPr lang="en" sz="1400" b="0" i="0" u="none" baseline="0" dirty="0">
                <a:latin typeface="Cambria" panose="02040503050406030204" pitchFamily="18" charset="0"/>
              </a:rPr>
              <a:t>(HUF 30,000–2,000,000)</a:t>
            </a:r>
          </a:p>
          <a:p>
            <a:pPr algn="just" rtl="0"/>
            <a:r>
              <a:rPr lang="en" sz="1400" b="0" i="0" u="none" baseline="0" dirty="0">
                <a:latin typeface="Cambria" panose="02040503050406030204" pitchFamily="18" charset="0"/>
              </a:rPr>
              <a:t>If the employer failed to arrange for </a:t>
            </a:r>
            <a:r>
              <a:rPr lang="en" sz="1400" b="1" i="0" u="none" baseline="0" dirty="0">
                <a:latin typeface="Cambria" panose="02040503050406030204" pitchFamily="18" charset="0"/>
              </a:rPr>
              <a:t>fire protection training </a:t>
            </a:r>
            <a:r>
              <a:rPr lang="en" sz="1400" b="0" i="0" u="none" baseline="0" dirty="0">
                <a:latin typeface="Cambria" panose="02040503050406030204" pitchFamily="18" charset="0"/>
              </a:rPr>
              <a:t>or, if the employer is obligated to have its own fire protection policy, failed to provide the fire protection policy for information in a verifiable manner to new employees within 15 days from the date their employment commences (HUF 100,000 per employee)</a:t>
            </a:r>
          </a:p>
          <a:p>
            <a:pPr algn="just" rtl="0"/>
            <a:r>
              <a:rPr lang="en" sz="1400" b="0" i="0" u="none" baseline="0" dirty="0">
                <a:latin typeface="Cambria" panose="02040503050406030204" pitchFamily="18" charset="0"/>
              </a:rPr>
              <a:t>If the employer failed to </a:t>
            </a:r>
            <a:r>
              <a:rPr lang="en" sz="1400" b="1" i="0" u="none" baseline="0" dirty="0">
                <a:latin typeface="Cambria" panose="02040503050406030204" pitchFamily="18" charset="0"/>
              </a:rPr>
              <a:t>provide a repeated or extraordinary fire protection training required for employees by the fire protection authority</a:t>
            </a:r>
            <a:r>
              <a:rPr lang="en" sz="1400" b="0" i="0" u="none" baseline="0" dirty="0">
                <a:latin typeface="Cambria" panose="02040503050406030204" pitchFamily="18" charset="0"/>
              </a:rPr>
              <a:t> in a verifiable manner or failed to provide the fire protection policy for information to employees by the deadline stipulated in the fire protection policy or the authority’s decision in that regard and more than 15 days passed since the above deadline (HUF 100,000 per employee)</a:t>
            </a:r>
          </a:p>
          <a:p>
            <a:endParaRPr lang="en" dirty="0">
              <a:latin typeface="Cambria" panose="02040503050406030204" pitchFamily="18" charset="0"/>
            </a:endParaRPr>
          </a:p>
          <a:p>
            <a:endParaRPr lang="en" dirty="0"/>
          </a:p>
        </p:txBody>
      </p:sp>
      <p:pic>
        <p:nvPicPr>
          <p:cNvPr id="4" name="Kép 3" descr="be8efbded475a3d4260941697b408f81_normal.jpg"/>
          <p:cNvPicPr>
            <a:picLocks noChangeAspect="1"/>
          </p:cNvPicPr>
          <p:nvPr/>
        </p:nvPicPr>
        <p:blipFill>
          <a:blip r:embed="rId2" cstate="print"/>
          <a:stretch>
            <a:fillRect/>
          </a:stretch>
        </p:blipFill>
        <p:spPr>
          <a:xfrm>
            <a:off x="1348165" y="4293096"/>
            <a:ext cx="2020590" cy="1343027"/>
          </a:xfrm>
          <a:prstGeom prst="rect">
            <a:avLst/>
          </a:prstGeom>
        </p:spPr>
      </p:pic>
    </p:spTree>
    <p:extLst>
      <p:ext uri="{BB962C8B-B14F-4D97-AF65-F5344CB8AC3E}">
        <p14:creationId xmlns:p14="http://schemas.microsoft.com/office/powerpoint/2010/main" val="40993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Fire protection devices and equipment</a:t>
            </a:r>
            <a:endParaRPr lang="en" sz="3200" dirty="0"/>
          </a:p>
        </p:txBody>
      </p:sp>
      <p:sp>
        <p:nvSpPr>
          <p:cNvPr id="3" name="Tartalom helye 2"/>
          <p:cNvSpPr>
            <a:spLocks noGrp="1"/>
          </p:cNvSpPr>
          <p:nvPr>
            <p:ph idx="1"/>
          </p:nvPr>
        </p:nvSpPr>
        <p:spPr>
          <a:xfrm>
            <a:off x="899592" y="980728"/>
            <a:ext cx="7776864" cy="4971512"/>
          </a:xfrm>
        </p:spPr>
        <p:txBody>
          <a:bodyPr/>
          <a:lstStyle/>
          <a:p>
            <a:pPr marL="0" indent="0" algn="l" rtl="0">
              <a:buNone/>
            </a:pPr>
            <a:r>
              <a:rPr lang="en" sz="1400" b="1" i="0" u="none" baseline="0">
                <a:latin typeface="Cambria" panose="02040503050406030204" pitchFamily="18" charset="0"/>
              </a:rPr>
              <a:t>The fire protection devices and equipment in standby at the University and their methods of fire signalling are detailed in the following table:</a:t>
            </a:r>
          </a:p>
          <a:p>
            <a:endParaRPr lang="en" dirty="0"/>
          </a:p>
        </p:txBody>
      </p:sp>
      <p:graphicFrame>
        <p:nvGraphicFramePr>
          <p:cNvPr id="6" name="Táblázat 5"/>
          <p:cNvGraphicFramePr>
            <a:graphicFrameLocks noGrp="1"/>
          </p:cNvGraphicFramePr>
          <p:nvPr>
            <p:extLst>
              <p:ext uri="{D42A27DB-BD31-4B8C-83A1-F6EECF244321}">
                <p14:modId xmlns:p14="http://schemas.microsoft.com/office/powerpoint/2010/main" val="3716833769"/>
              </p:ext>
            </p:extLst>
          </p:nvPr>
        </p:nvGraphicFramePr>
        <p:xfrm>
          <a:off x="919554" y="1628800"/>
          <a:ext cx="5884691" cy="4431154"/>
        </p:xfrm>
        <a:graphic>
          <a:graphicData uri="http://schemas.openxmlformats.org/drawingml/2006/table">
            <a:tbl>
              <a:tblPr firstRow="1" bandRow="1">
                <a:tableStyleId>{5C22544A-7EE6-4342-B048-85BDC9FD1C3A}</a:tableStyleId>
              </a:tblPr>
              <a:tblGrid>
                <a:gridCol w="860835"/>
                <a:gridCol w="487452"/>
                <a:gridCol w="567806"/>
                <a:gridCol w="775118"/>
                <a:gridCol w="638696"/>
                <a:gridCol w="638696"/>
                <a:gridCol w="638696"/>
                <a:gridCol w="701331"/>
                <a:gridCol w="576061"/>
              </a:tblGrid>
              <a:tr h="901408">
                <a:tc>
                  <a:txBody>
                    <a:bodyPr/>
                    <a:lstStyle/>
                    <a:p>
                      <a:pPr algn="l" rtl="0"/>
                      <a:r>
                        <a:rPr lang="en" sz="700" b="0" i="0" u="none" baseline="0" dirty="0">
                          <a:latin typeface="Cambria" pitchFamily="18" charset="0"/>
                        </a:rPr>
                        <a:t>Equipment</a:t>
                      </a:r>
                      <a:endParaRPr lang="en" sz="700" dirty="0">
                        <a:latin typeface="Cambria" pitchFamily="18" charset="0"/>
                      </a:endParaRPr>
                    </a:p>
                  </a:txBody>
                  <a:tcPr marL="68520" marR="68520" marT="34262" marB="34262"/>
                </a:tc>
                <a:tc>
                  <a:txBody>
                    <a:bodyPr/>
                    <a:lstStyle/>
                    <a:p>
                      <a:pPr algn="l" rtl="0"/>
                      <a:r>
                        <a:rPr kumimoji="0" lang="en" sz="700" b="1" i="0" u="none" kern="900" spc="-100" baseline="0" dirty="0">
                          <a:solidFill>
                            <a:schemeClr val="lt1"/>
                          </a:solidFill>
                          <a:latin typeface="Cambria" pitchFamily="18" charset="0"/>
                          <a:ea typeface="+mn-ea"/>
                          <a:cs typeface="+mn-cs"/>
                        </a:rPr>
                        <a:t>Equipment</a:t>
                      </a:r>
                      <a:r>
                        <a:rPr kumimoji="0" lang="en" sz="700" b="1" i="0" u="none" kern="1200" baseline="0" dirty="0">
                          <a:solidFill>
                            <a:schemeClr val="lt1"/>
                          </a:solidFill>
                          <a:latin typeface="Cambria" pitchFamily="18" charset="0"/>
                          <a:ea typeface="+mn-ea"/>
                          <a:cs typeface="+mn-cs"/>
                        </a:rPr>
                        <a:t> marking</a:t>
                      </a:r>
                    </a:p>
                  </a:txBody>
                  <a:tcPr marL="68520" marR="68520" marT="34262" marB="34262"/>
                </a:tc>
                <a:tc>
                  <a:txBody>
                    <a:bodyPr/>
                    <a:lstStyle/>
                    <a:p>
                      <a:pPr algn="ctr" rtl="0"/>
                      <a:r>
                        <a:rPr lang="en" sz="700" b="1" i="0" u="sng" kern="1200" baseline="0" dirty="0">
                          <a:solidFill>
                            <a:schemeClr val="lt1"/>
                          </a:solidFill>
                          <a:latin typeface="Cambria" pitchFamily="18" charset="0"/>
                          <a:ea typeface="+mn-ea"/>
                          <a:cs typeface="+mn-cs"/>
                        </a:rPr>
                        <a:t>Zeneaka- démia</a:t>
                      </a:r>
                      <a:endParaRPr lang="en" sz="700" b="1" u="sng" kern="1200" dirty="0" smtClean="0">
                        <a:solidFill>
                          <a:schemeClr val="lt1"/>
                        </a:solidFill>
                        <a:latin typeface="Cambria" pitchFamily="18" charset="0"/>
                        <a:ea typeface="+mn-ea"/>
                        <a:cs typeface="+mn-cs"/>
                      </a:endParaRPr>
                    </a:p>
                    <a:p>
                      <a:pPr algn="ctr" rtl="0"/>
                      <a:r>
                        <a:rPr lang="en" sz="700" b="1" i="0" u="none" kern="1200" baseline="0" dirty="0">
                          <a:solidFill>
                            <a:schemeClr val="lt1"/>
                          </a:solidFill>
                          <a:latin typeface="Cambria" pitchFamily="18" charset="0"/>
                          <a:ea typeface="+mn-ea"/>
                          <a:cs typeface="+mn-cs"/>
                        </a:rPr>
                        <a:t>Liszt F. tér 8.</a:t>
                      </a:r>
                      <a:endParaRPr lang="en" sz="700" b="1" u="none" kern="1200" dirty="0">
                        <a:solidFill>
                          <a:schemeClr val="lt1"/>
                        </a:solidFill>
                        <a:latin typeface="Cambria" pitchFamily="18" charset="0"/>
                        <a:ea typeface="+mn-ea"/>
                        <a:cs typeface="+mn-cs"/>
                      </a:endParaRPr>
                    </a:p>
                  </a:txBody>
                  <a:tcPr marL="68520" marR="68520" marT="34262" marB="34262"/>
                </a:tc>
                <a:tc>
                  <a:txBody>
                    <a:bodyPr/>
                    <a:lstStyle/>
                    <a:p>
                      <a:pPr algn="ctr" rtl="0"/>
                      <a:r>
                        <a:rPr lang="en" sz="700" b="0" i="0" u="sng" baseline="0" dirty="0">
                          <a:latin typeface="Cambria" pitchFamily="18" charset="0"/>
                        </a:rPr>
                        <a:t>György Ligeti Building</a:t>
                      </a:r>
                    </a:p>
                    <a:p>
                      <a:pPr algn="ctr" rtl="0"/>
                      <a:r>
                        <a:rPr lang="en" sz="700" b="0" i="0" u="none" baseline="0" dirty="0">
                          <a:latin typeface="Cambria" pitchFamily="18" charset="0"/>
                        </a:rPr>
                        <a:t>Wesselényi</a:t>
                      </a:r>
                    </a:p>
                    <a:p>
                      <a:pPr algn="ctr" rtl="0"/>
                      <a:r>
                        <a:rPr lang="en" sz="700" b="0" i="0" u="none" baseline="0" dirty="0">
                          <a:latin typeface="Cambria" pitchFamily="18" charset="0"/>
                        </a:rPr>
                        <a:t> utca 52. </a:t>
                      </a:r>
                      <a:endParaRPr lang="en" sz="700" dirty="0">
                        <a:latin typeface="Cambria" pitchFamily="18" charset="0"/>
                      </a:endParaRPr>
                    </a:p>
                  </a:txBody>
                  <a:tcPr marL="68520" marR="68520" marT="34262" marB="34262"/>
                </a:tc>
                <a:tc>
                  <a:txBody>
                    <a:bodyPr/>
                    <a:lstStyle/>
                    <a:p>
                      <a:pPr algn="ctr" rtl="0"/>
                      <a:r>
                        <a:rPr lang="en" sz="700" b="0" i="0" u="sng" baseline="0" dirty="0">
                          <a:latin typeface="Cambria" pitchFamily="18" charset="0"/>
                        </a:rPr>
                        <a:t>Béla Bartók Dormitory</a:t>
                      </a:r>
                    </a:p>
                    <a:p>
                      <a:pPr algn="ctr" rtl="0"/>
                      <a:r>
                        <a:rPr lang="en" sz="700" b="0" i="0" u="none" baseline="0" dirty="0">
                          <a:latin typeface="Cambria" pitchFamily="18" charset="0"/>
                        </a:rPr>
                        <a:t>Városligeti fasor 33.</a:t>
                      </a:r>
                      <a:endParaRPr lang="en" sz="700" dirty="0">
                        <a:latin typeface="Cambria" pitchFamily="18" charset="0"/>
                      </a:endParaRPr>
                    </a:p>
                  </a:txBody>
                  <a:tcPr marL="68520" marR="68520" marT="34262" marB="34262"/>
                </a:tc>
                <a:tc>
                  <a:txBody>
                    <a:bodyPr/>
                    <a:lstStyle/>
                    <a:p>
                      <a:pPr algn="ctr" rtl="0"/>
                      <a:r>
                        <a:rPr lang="en" sz="700" b="1" i="0" u="none" kern="1200" baseline="0" dirty="0">
                          <a:solidFill>
                            <a:schemeClr val="bg1"/>
                          </a:solidFill>
                          <a:latin typeface="Cambria" pitchFamily="18" charset="0"/>
                          <a:ea typeface="+mn-ea"/>
                          <a:cs typeface="+mn-cs"/>
                        </a:rPr>
                        <a:t>Old </a:t>
                      </a:r>
                      <a:r>
                        <a:rPr lang="en" sz="700" b="1" i="0" u="none" kern="1200" spc="-40" baseline="0" dirty="0">
                          <a:solidFill>
                            <a:schemeClr val="bg1"/>
                          </a:solidFill>
                          <a:latin typeface="Cambria" pitchFamily="18" charset="0"/>
                          <a:ea typeface="+mn-ea"/>
                          <a:cs typeface="+mn-cs"/>
                        </a:rPr>
                        <a:t>Academy of Music</a:t>
                      </a:r>
                    </a:p>
                    <a:p>
                      <a:pPr algn="ctr" rtl="0"/>
                      <a:r>
                        <a:rPr lang="en" sz="700" b="1" i="0" u="none" kern="1200" spc="-30" baseline="0" dirty="0">
                          <a:solidFill>
                            <a:schemeClr val="bg1"/>
                          </a:solidFill>
                          <a:latin typeface="Cambria" pitchFamily="18" charset="0"/>
                          <a:ea typeface="+mn-ea"/>
                          <a:cs typeface="+mn-cs"/>
                        </a:rPr>
                        <a:t>Vörösmarty </a:t>
                      </a:r>
                      <a:r>
                        <a:rPr lang="en" sz="700" b="1" i="0" u="none" kern="1200" baseline="0" dirty="0">
                          <a:solidFill>
                            <a:schemeClr val="bg1"/>
                          </a:solidFill>
                          <a:latin typeface="Cambria" pitchFamily="18" charset="0"/>
                          <a:ea typeface="+mn-ea"/>
                          <a:cs typeface="+mn-cs"/>
                        </a:rPr>
                        <a:t>u. 35</a:t>
                      </a:r>
                      <a:endParaRPr lang="en" sz="700" b="1" kern="1200" dirty="0">
                        <a:solidFill>
                          <a:schemeClr val="bg1"/>
                        </a:solidFill>
                        <a:latin typeface="Cambria" pitchFamily="18" charset="0"/>
                        <a:ea typeface="+mn-ea"/>
                        <a:cs typeface="+mn-cs"/>
                      </a:endParaRPr>
                    </a:p>
                  </a:txBody>
                  <a:tcPr marL="68520" marR="68520" marT="34262" marB="34262"/>
                </a:tc>
                <a:tc>
                  <a:txBody>
                    <a:bodyPr/>
                    <a:lstStyle/>
                    <a:p>
                      <a:pPr algn="l" rtl="0"/>
                      <a:r>
                        <a:rPr lang="en" sz="700" b="1" i="0" u="sng" kern="1200" baseline="0" dirty="0">
                          <a:solidFill>
                            <a:schemeClr val="bg1"/>
                          </a:solidFill>
                          <a:latin typeface="Cambria" pitchFamily="18" charset="0"/>
                          <a:ea typeface="+mn-ea"/>
                          <a:cs typeface="+mn-cs"/>
                        </a:rPr>
                        <a:t>Béla Bartók Secondary School and Technical School</a:t>
                      </a:r>
                    </a:p>
                    <a:p>
                      <a:pPr algn="ctr" rtl="0"/>
                      <a:r>
                        <a:rPr lang="en" sz="700" b="0" i="0" u="none" spc="-30" baseline="0" dirty="0">
                          <a:latin typeface="Cambria" pitchFamily="18" charset="0"/>
                        </a:rPr>
                        <a:t>Nagymező</a:t>
                      </a:r>
                      <a:r>
                        <a:rPr lang="en" sz="700" b="0" i="0" u="none" baseline="0" dirty="0">
                          <a:latin typeface="Cambria" pitchFamily="18" charset="0"/>
                        </a:rPr>
                        <a:t> utca 1.</a:t>
                      </a:r>
                      <a:endParaRPr lang="en" sz="700" dirty="0">
                        <a:latin typeface="Cambria" pitchFamily="18" charset="0"/>
                      </a:endParaRPr>
                    </a:p>
                  </a:txBody>
                  <a:tcPr marL="68520" marR="68520" marT="34262" marB="34262"/>
                </a:tc>
                <a:tc>
                  <a:txBody>
                    <a:bodyPr/>
                    <a:lstStyle/>
                    <a:p>
                      <a:pPr algn="ctr" rtl="0"/>
                      <a:r>
                        <a:rPr lang="en" sz="700" b="1" i="0" u="sng" baseline="0" dirty="0">
                          <a:latin typeface="Cambria" pitchFamily="18" charset="0"/>
                        </a:rPr>
                        <a:t>Semmelweis Street Building </a:t>
                      </a:r>
                      <a:r>
                        <a:rPr lang="en" sz="700" b="1" i="0" u="none" spc="-80" baseline="0" dirty="0">
                          <a:latin typeface="Cambria" pitchFamily="18" charset="0"/>
                        </a:rPr>
                        <a:t>Semmelweis</a:t>
                      </a:r>
                      <a:r>
                        <a:rPr lang="en" sz="700" b="1" i="0" u="none" baseline="0" dirty="0">
                          <a:latin typeface="Cambria" pitchFamily="18" charset="0"/>
                        </a:rPr>
                        <a:t> utca 12.</a:t>
                      </a:r>
                      <a:endParaRPr lang="en" sz="700" dirty="0">
                        <a:latin typeface="Cambria" pitchFamily="18" charset="0"/>
                      </a:endParaRPr>
                    </a:p>
                  </a:txBody>
                  <a:tcPr marL="68520" marR="68520" marT="34262" marB="34262"/>
                </a:tc>
                <a:tc>
                  <a:txBody>
                    <a:bodyPr/>
                    <a:lstStyle/>
                    <a:p>
                      <a:pPr algn="ctr" rtl="0"/>
                      <a:r>
                        <a:rPr lang="en" sz="700" b="0" i="0" u="sng" baseline="0" dirty="0">
                          <a:latin typeface="Cambria" pitchFamily="18" charset="0"/>
                        </a:rPr>
                        <a:t>Kodály Institute</a:t>
                      </a:r>
                    </a:p>
                    <a:p>
                      <a:pPr algn="ctr" rtl="0"/>
                      <a:r>
                        <a:rPr lang="en" sz="700" b="0" i="0" u="none" spc="-80" baseline="0" dirty="0">
                          <a:latin typeface="Cambria" pitchFamily="18" charset="0"/>
                        </a:rPr>
                        <a:t>Kecskemét</a:t>
                      </a:r>
                      <a:endParaRPr lang="en" sz="700" spc="-80" baseline="0" dirty="0">
                        <a:latin typeface="Cambria" pitchFamily="18" charset="0"/>
                      </a:endParaRPr>
                    </a:p>
                  </a:txBody>
                  <a:tcPr marL="68520" marR="68520" marT="34262" marB="34262"/>
                </a:tc>
              </a:tr>
              <a:tr h="466620">
                <a:tc>
                  <a:txBody>
                    <a:bodyPr/>
                    <a:lstStyle/>
                    <a:p>
                      <a:pPr marL="0" algn="l" rtl="0" eaLnBrk="1" latinLnBrk="0" hangingPunct="1"/>
                      <a:r>
                        <a:rPr kumimoji="0" lang="en" sz="900" b="1" i="0" u="none" kern="1200" baseline="0">
                          <a:solidFill>
                            <a:schemeClr val="tx1"/>
                          </a:solidFill>
                          <a:latin typeface="Cambria" pitchFamily="18" charset="0"/>
                          <a:ea typeface="+mn-ea"/>
                          <a:cs typeface="+mn-cs"/>
                        </a:rPr>
                        <a:t>Manual fire extinguisher</a:t>
                      </a: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a:latin typeface="Cambria" pitchFamily="18" charset="0"/>
                      </a:endParaRPr>
                    </a:p>
                  </a:txBody>
                  <a:tcPr marL="68520" marR="68520" marT="34262" marB="34262"/>
                </a:tc>
              </a:tr>
              <a:tr h="669083">
                <a:tc>
                  <a:txBody>
                    <a:bodyPr/>
                    <a:lstStyle/>
                    <a:p>
                      <a:pPr marL="0" algn="l" rtl="0" eaLnBrk="1" latinLnBrk="0" hangingPunct="1"/>
                      <a:r>
                        <a:rPr kumimoji="0" lang="en" sz="900" b="1" i="0" u="none" kern="1200" baseline="0">
                          <a:solidFill>
                            <a:schemeClr val="tx1"/>
                          </a:solidFill>
                          <a:latin typeface="Cambria" pitchFamily="18" charset="0"/>
                          <a:ea typeface="+mn-ea"/>
                          <a:cs typeface="+mn-cs"/>
                        </a:rPr>
                        <a:t>evacuation route signs</a:t>
                      </a: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pPr algn="l" rtl="0"/>
                      <a:r>
                        <a:rPr lang="en" sz="900" b="0" i="0" u="none" baseline="0" dirty="0">
                          <a:latin typeface="Cambria" pitchFamily="18" charset="0"/>
                        </a:rPr>
                        <a:t>Partially </a:t>
                      </a:r>
                      <a:r>
                        <a:rPr lang="en" sz="900" b="0" i="0" u="none" baseline="0" dirty="0" smtClean="0">
                          <a:latin typeface="Cambria" pitchFamily="18" charset="0"/>
                        </a:rPr>
                        <a:t>imple</a:t>
                      </a:r>
                      <a:r>
                        <a:rPr lang="hu-HU" sz="900" b="0" i="0" u="none" baseline="0" dirty="0" smtClean="0">
                          <a:latin typeface="Cambria" pitchFamily="18" charset="0"/>
                        </a:rPr>
                        <a:t>-</a:t>
                      </a:r>
                      <a:r>
                        <a:rPr lang="en" sz="900" b="0" i="0" u="none" baseline="0" dirty="0" smtClean="0">
                          <a:latin typeface="Cambria" pitchFamily="18" charset="0"/>
                        </a:rPr>
                        <a:t>mented</a:t>
                      </a:r>
                      <a:r>
                        <a:rPr lang="en" sz="900" b="0" i="0" u="none" baseline="0" dirty="0">
                          <a:latin typeface="Cambria" pitchFamily="18" charset="0"/>
                        </a:rPr>
                        <a:t>.</a:t>
                      </a:r>
                      <a:endParaRPr lang="en" sz="900" dirty="0">
                        <a:latin typeface="Cambria" pitchFamily="18" charset="0"/>
                      </a:endParaRPr>
                    </a:p>
                  </a:txBody>
                  <a:tcPr marL="68520" marR="68520" marT="34262" marB="342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900" b="0" i="0" u="none" baseline="0" dirty="0">
                          <a:latin typeface="Cambria" pitchFamily="18" charset="0"/>
                        </a:rPr>
                        <a:t>Partially </a:t>
                      </a:r>
                      <a:r>
                        <a:rPr lang="en" sz="900" b="0" i="0" u="none" baseline="0" dirty="0" smtClean="0">
                          <a:latin typeface="Cambria" pitchFamily="18" charset="0"/>
                        </a:rPr>
                        <a:t>imple</a:t>
                      </a:r>
                      <a:r>
                        <a:rPr lang="hu-HU" sz="900" b="0" i="0" u="none" baseline="0" dirty="0" smtClean="0">
                          <a:latin typeface="Cambria" pitchFamily="18" charset="0"/>
                        </a:rPr>
                        <a:t>-</a:t>
                      </a:r>
                      <a:r>
                        <a:rPr lang="en" sz="900" b="0" i="0" u="none" baseline="0" dirty="0" smtClean="0">
                          <a:latin typeface="Cambria" pitchFamily="18" charset="0"/>
                        </a:rPr>
                        <a:t>mented</a:t>
                      </a:r>
                      <a:r>
                        <a:rPr lang="en" sz="900" b="0" i="0" u="none" baseline="0" dirty="0">
                          <a:latin typeface="Cambria" pitchFamily="18" charset="0"/>
                        </a:rPr>
                        <a:t>.</a:t>
                      </a:r>
                    </a:p>
                    <a:p>
                      <a:endParaRPr lang="en" sz="12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a:latin typeface="Cambria" pitchFamily="18" charset="0"/>
                      </a:endParaRPr>
                    </a:p>
                  </a:txBody>
                  <a:tcPr marL="68520" marR="68520" marT="34262" marB="34262"/>
                </a:tc>
              </a:tr>
              <a:tr h="727908">
                <a:tc>
                  <a:txBody>
                    <a:bodyPr/>
                    <a:lstStyle/>
                    <a:p>
                      <a:pPr algn="l" rtl="0"/>
                      <a:r>
                        <a:rPr kumimoji="0" lang="en" sz="900" b="1" i="0" u="none" kern="1200" baseline="0">
                          <a:solidFill>
                            <a:schemeClr val="tx1"/>
                          </a:solidFill>
                          <a:latin typeface="Cambria" pitchFamily="18" charset="0"/>
                          <a:ea typeface="+mn-ea"/>
                          <a:cs typeface="+mn-cs"/>
                        </a:rPr>
                        <a:t>Integrated automatic fire extinguisher system</a:t>
                      </a: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r>
              <a:tr h="1115087">
                <a:tc>
                  <a:txBody>
                    <a:bodyPr/>
                    <a:lstStyle/>
                    <a:p>
                      <a:pPr algn="l" rtl="0"/>
                      <a:r>
                        <a:rPr kumimoji="0" lang="en" sz="900" b="1" i="0" u="none" kern="1200" baseline="0">
                          <a:solidFill>
                            <a:schemeClr val="tx1"/>
                          </a:solidFill>
                          <a:latin typeface="Cambria" pitchFamily="18" charset="0"/>
                          <a:ea typeface="+mn-ea"/>
                          <a:cs typeface="+mn-cs"/>
                        </a:rPr>
                        <a:t>Integrated automatic fire detection system</a:t>
                      </a: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pPr algn="ctr" rtl="0"/>
                      <a:r>
                        <a:rPr lang="en" sz="700" b="0" i="0" u="none" baseline="0" dirty="0">
                          <a:latin typeface="Cambria" pitchFamily="18" charset="0"/>
                        </a:rPr>
                        <a:t>No automatic fire alarm. The </a:t>
                      </a:r>
                      <a:r>
                        <a:rPr lang="en" sz="700" b="1" i="0" u="none" baseline="0" dirty="0">
                          <a:latin typeface="Cambria" pitchFamily="18" charset="0"/>
                        </a:rPr>
                        <a:t>fire alarm is </a:t>
                      </a:r>
                      <a:r>
                        <a:rPr lang="en" sz="700" b="0" i="0" u="none" baseline="0" dirty="0">
                          <a:latin typeface="Cambria" pitchFamily="18" charset="0"/>
                        </a:rPr>
                        <a:t>signalled by manually sounding the bell!</a:t>
                      </a:r>
                      <a:endParaRPr lang="en" sz="700" b="0" dirty="0">
                        <a:latin typeface="Cambria" pitchFamily="18" charset="0"/>
                      </a:endParaRPr>
                    </a:p>
                  </a:txBody>
                  <a:tcPr marL="68520" marR="68520" marT="34262" marB="3426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 sz="700" b="0" i="0" u="none" baseline="0" dirty="0">
                          <a:latin typeface="Cambria" pitchFamily="18" charset="0"/>
                        </a:rPr>
                        <a:t>No automatic fire alarm. </a:t>
                      </a:r>
                      <a:r>
                        <a:rPr lang="hu-HU" sz="700" b="0" i="0" u="none" baseline="0" dirty="0" smtClean="0">
                          <a:latin typeface="Cambria" pitchFamily="18" charset="0"/>
                        </a:rPr>
                        <a:t/>
                      </a:r>
                      <a:br>
                        <a:rPr lang="hu-HU" sz="700" b="0" i="0" u="none" baseline="0" dirty="0" smtClean="0">
                          <a:latin typeface="Cambria" pitchFamily="18" charset="0"/>
                        </a:rPr>
                      </a:br>
                      <a:r>
                        <a:rPr kumimoji="0" lang="en" sz="700" b="0" i="0" u="none" kern="1200" baseline="0" dirty="0" smtClean="0">
                          <a:solidFill>
                            <a:schemeClr val="dk1"/>
                          </a:solidFill>
                          <a:latin typeface="Cambria" pitchFamily="18" charset="0"/>
                          <a:ea typeface="+mn-ea"/>
                          <a:cs typeface="+mn-cs"/>
                        </a:rPr>
                        <a:t>The </a:t>
                      </a:r>
                      <a:r>
                        <a:rPr kumimoji="0" lang="en" sz="700" b="1" i="0" u="none" kern="1200" baseline="0" dirty="0">
                          <a:solidFill>
                            <a:schemeClr val="dk1"/>
                          </a:solidFill>
                          <a:latin typeface="Cambria" pitchFamily="18" charset="0"/>
                          <a:ea typeface="+mn-ea"/>
                          <a:cs typeface="+mn-cs"/>
                        </a:rPr>
                        <a:t>fire alarm </a:t>
                      </a:r>
                      <a:r>
                        <a:rPr kumimoji="0" lang="en" sz="700" b="0" i="0" u="none" kern="1200" baseline="0" dirty="0">
                          <a:solidFill>
                            <a:schemeClr val="dk1"/>
                          </a:solidFill>
                          <a:latin typeface="Cambria" pitchFamily="18" charset="0"/>
                          <a:ea typeface="+mn-ea"/>
                          <a:cs typeface="+mn-cs"/>
                        </a:rPr>
                        <a:t>signal is by the yard bell.</a:t>
                      </a:r>
                    </a:p>
                    <a:p>
                      <a:endParaRPr kumimoji="0" lang="en" sz="700" b="0" kern="1200" dirty="0">
                        <a:solidFill>
                          <a:schemeClr val="dk1"/>
                        </a:solidFill>
                        <a:latin typeface="Cambria" pitchFamily="18" charset="0"/>
                        <a:ea typeface="+mn-ea"/>
                        <a:cs typeface="+mn-cs"/>
                      </a:endParaRPr>
                    </a:p>
                  </a:txBody>
                  <a:tcPr marL="68520" marR="68520" marT="34262" marB="34262"/>
                </a:tc>
                <a:tc>
                  <a:txBody>
                    <a:bodyPr/>
                    <a:lstStyle/>
                    <a:p>
                      <a:endParaRPr lang="en" sz="1400" dirty="0">
                        <a:latin typeface="Cambria" pitchFamily="18" charset="0"/>
                      </a:endParaRPr>
                    </a:p>
                  </a:txBody>
                  <a:tcPr marL="68520" marR="68520" marT="34262" marB="34262"/>
                </a:tc>
              </a:tr>
              <a:tr h="524632">
                <a:tc>
                  <a:txBody>
                    <a:bodyPr/>
                    <a:lstStyle/>
                    <a:p>
                      <a:pPr marL="0" algn="l" rtl="0" eaLnBrk="1" latinLnBrk="0" hangingPunct="1"/>
                      <a:r>
                        <a:rPr kumimoji="0" lang="en" sz="900" b="1" i="0" u="none" kern="1200" baseline="0">
                          <a:solidFill>
                            <a:schemeClr val="tx1"/>
                          </a:solidFill>
                          <a:latin typeface="Cambria" pitchFamily="18" charset="0"/>
                          <a:ea typeface="+mn-ea"/>
                          <a:cs typeface="+mn-cs"/>
                        </a:rPr>
                        <a:t>Wall-mounted fire hydrant</a:t>
                      </a: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c>
                  <a:txBody>
                    <a:bodyPr/>
                    <a:lstStyle/>
                    <a:p>
                      <a:endParaRPr lang="en" sz="1400" dirty="0">
                        <a:latin typeface="Cambria" pitchFamily="18" charset="0"/>
                      </a:endParaRPr>
                    </a:p>
                  </a:txBody>
                  <a:tcPr marL="68520" marR="68520" marT="34262" marB="34262"/>
                </a:tc>
              </a:tr>
            </a:tbl>
          </a:graphicData>
        </a:graphic>
      </p:graphicFrame>
      <p:pic>
        <p:nvPicPr>
          <p:cNvPr id="7" name="Kép 6" descr="tok.png"/>
          <p:cNvPicPr>
            <a:picLocks noChangeAspect="1"/>
          </p:cNvPicPr>
          <p:nvPr/>
        </p:nvPicPr>
        <p:blipFill>
          <a:blip r:embed="rId2" cstate="print"/>
          <a:stretch>
            <a:fillRect/>
          </a:stretch>
        </p:blipFill>
        <p:spPr>
          <a:xfrm>
            <a:off x="1862189" y="2624304"/>
            <a:ext cx="328242" cy="320626"/>
          </a:xfrm>
          <a:prstGeom prst="rect">
            <a:avLst/>
          </a:prstGeom>
        </p:spPr>
      </p:pic>
      <p:pic>
        <p:nvPicPr>
          <p:cNvPr id="8" name="Kép 7" descr="ajtó fölé.bmp"/>
          <p:cNvPicPr>
            <a:picLocks noChangeAspect="1"/>
          </p:cNvPicPr>
          <p:nvPr/>
        </p:nvPicPr>
        <p:blipFill>
          <a:blip r:embed="rId3" cstate="print"/>
          <a:stretch>
            <a:fillRect/>
          </a:stretch>
        </p:blipFill>
        <p:spPr>
          <a:xfrm>
            <a:off x="1783505" y="3375498"/>
            <a:ext cx="420064" cy="251661"/>
          </a:xfrm>
          <a:prstGeom prst="rect">
            <a:avLst/>
          </a:prstGeom>
        </p:spPr>
      </p:pic>
      <p:pic>
        <p:nvPicPr>
          <p:cNvPr id="9" name="Kép 8" descr="sprinklers.jpg"/>
          <p:cNvPicPr>
            <a:picLocks noChangeAspect="1"/>
          </p:cNvPicPr>
          <p:nvPr/>
        </p:nvPicPr>
        <p:blipFill>
          <a:blip r:embed="rId4" cstate="print"/>
          <a:stretch>
            <a:fillRect/>
          </a:stretch>
        </p:blipFill>
        <p:spPr>
          <a:xfrm>
            <a:off x="1822603" y="3933056"/>
            <a:ext cx="341868" cy="341702"/>
          </a:xfrm>
          <a:prstGeom prst="rect">
            <a:avLst/>
          </a:prstGeom>
        </p:spPr>
      </p:pic>
      <p:pic>
        <p:nvPicPr>
          <p:cNvPr id="10" name="Kép 9" descr="kezi tuzjelzo.jpg"/>
          <p:cNvPicPr>
            <a:picLocks noChangeAspect="1"/>
          </p:cNvPicPr>
          <p:nvPr/>
        </p:nvPicPr>
        <p:blipFill>
          <a:blip r:embed="rId5" cstate="print"/>
          <a:stretch>
            <a:fillRect/>
          </a:stretch>
        </p:blipFill>
        <p:spPr>
          <a:xfrm>
            <a:off x="1771478" y="4745052"/>
            <a:ext cx="392993" cy="383875"/>
          </a:xfrm>
          <a:prstGeom prst="rect">
            <a:avLst/>
          </a:prstGeom>
        </p:spPr>
      </p:pic>
      <p:pic>
        <p:nvPicPr>
          <p:cNvPr id="11" name="Kép 10" descr="1703.418.jpg"/>
          <p:cNvPicPr>
            <a:picLocks noChangeAspect="1"/>
          </p:cNvPicPr>
          <p:nvPr/>
        </p:nvPicPr>
        <p:blipFill>
          <a:blip r:embed="rId6" cstate="print"/>
          <a:stretch>
            <a:fillRect/>
          </a:stretch>
        </p:blipFill>
        <p:spPr>
          <a:xfrm>
            <a:off x="1888149" y="5610142"/>
            <a:ext cx="276322" cy="393203"/>
          </a:xfrm>
          <a:prstGeom prst="rect">
            <a:avLst/>
          </a:prstGeom>
        </p:spPr>
      </p:pic>
      <p:sp>
        <p:nvSpPr>
          <p:cNvPr id="13" name="Mínuszjel 12"/>
          <p:cNvSpPr/>
          <p:nvPr/>
        </p:nvSpPr>
        <p:spPr>
          <a:xfrm>
            <a:off x="3786317" y="3998660"/>
            <a:ext cx="188741" cy="2612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3" name="Pluszjel 32"/>
          <p:cNvSpPr/>
          <p:nvPr/>
        </p:nvSpPr>
        <p:spPr>
          <a:xfrm>
            <a:off x="2360630" y="2636912"/>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8" name="Pluszjel 37"/>
          <p:cNvSpPr/>
          <p:nvPr/>
        </p:nvSpPr>
        <p:spPr>
          <a:xfrm>
            <a:off x="3059832" y="2653938"/>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9" name="Pluszjel 38"/>
          <p:cNvSpPr/>
          <p:nvPr/>
        </p:nvSpPr>
        <p:spPr>
          <a:xfrm>
            <a:off x="3707904" y="2636912"/>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0" name="Pluszjel 39"/>
          <p:cNvSpPr/>
          <p:nvPr/>
        </p:nvSpPr>
        <p:spPr>
          <a:xfrm>
            <a:off x="4362488" y="2636912"/>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1" name="Pluszjel 40"/>
          <p:cNvSpPr/>
          <p:nvPr/>
        </p:nvSpPr>
        <p:spPr>
          <a:xfrm>
            <a:off x="5004048" y="2636912"/>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2" name="Pluszjel 41"/>
          <p:cNvSpPr/>
          <p:nvPr/>
        </p:nvSpPr>
        <p:spPr>
          <a:xfrm>
            <a:off x="5580112" y="2636912"/>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43" name="Pluszjel 42"/>
          <p:cNvSpPr/>
          <p:nvPr/>
        </p:nvSpPr>
        <p:spPr>
          <a:xfrm>
            <a:off x="6228184" y="2636912"/>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2" name="Pluszjel 51"/>
          <p:cNvSpPr/>
          <p:nvPr/>
        </p:nvSpPr>
        <p:spPr>
          <a:xfrm>
            <a:off x="2360630" y="321297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3" name="Pluszjel 52"/>
          <p:cNvSpPr/>
          <p:nvPr/>
        </p:nvSpPr>
        <p:spPr>
          <a:xfrm>
            <a:off x="3059832" y="3230002"/>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4" name="Pluszjel 53"/>
          <p:cNvSpPr/>
          <p:nvPr/>
        </p:nvSpPr>
        <p:spPr>
          <a:xfrm>
            <a:off x="3707904" y="321297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5" name="Pluszjel 54"/>
          <p:cNvSpPr/>
          <p:nvPr/>
        </p:nvSpPr>
        <p:spPr>
          <a:xfrm>
            <a:off x="4499320" y="343302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6" name="Pluszjel 55"/>
          <p:cNvSpPr/>
          <p:nvPr/>
        </p:nvSpPr>
        <p:spPr>
          <a:xfrm>
            <a:off x="5170478" y="343302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7" name="Pluszjel 56"/>
          <p:cNvSpPr/>
          <p:nvPr/>
        </p:nvSpPr>
        <p:spPr>
          <a:xfrm>
            <a:off x="5580112" y="321297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8" name="Pluszjel 57"/>
          <p:cNvSpPr/>
          <p:nvPr/>
        </p:nvSpPr>
        <p:spPr>
          <a:xfrm>
            <a:off x="6228184" y="321297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9" name="Pluszjel 58"/>
          <p:cNvSpPr/>
          <p:nvPr/>
        </p:nvSpPr>
        <p:spPr>
          <a:xfrm>
            <a:off x="2363885" y="398376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60" name="Pluszjel 59"/>
          <p:cNvSpPr/>
          <p:nvPr/>
        </p:nvSpPr>
        <p:spPr>
          <a:xfrm>
            <a:off x="3063087" y="4000792"/>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66" name="Pluszjel 65"/>
          <p:cNvSpPr/>
          <p:nvPr/>
        </p:nvSpPr>
        <p:spPr>
          <a:xfrm>
            <a:off x="2363885" y="465313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67" name="Pluszjel 66"/>
          <p:cNvSpPr/>
          <p:nvPr/>
        </p:nvSpPr>
        <p:spPr>
          <a:xfrm>
            <a:off x="3063087" y="4670162"/>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69" name="Pluszjel 68"/>
          <p:cNvSpPr/>
          <p:nvPr/>
        </p:nvSpPr>
        <p:spPr>
          <a:xfrm>
            <a:off x="4365743" y="465313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72" name="Pluszjel 71"/>
          <p:cNvSpPr/>
          <p:nvPr/>
        </p:nvSpPr>
        <p:spPr>
          <a:xfrm>
            <a:off x="6231439" y="4653136"/>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73" name="Pluszjel 72"/>
          <p:cNvSpPr/>
          <p:nvPr/>
        </p:nvSpPr>
        <p:spPr>
          <a:xfrm>
            <a:off x="2374396" y="5658288"/>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74" name="Pluszjel 73"/>
          <p:cNvSpPr/>
          <p:nvPr/>
        </p:nvSpPr>
        <p:spPr>
          <a:xfrm>
            <a:off x="3073598" y="5661248"/>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76" name="Pluszjel 75"/>
          <p:cNvSpPr/>
          <p:nvPr/>
        </p:nvSpPr>
        <p:spPr>
          <a:xfrm>
            <a:off x="4376254" y="5661248"/>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77" name="Pluszjel 76"/>
          <p:cNvSpPr/>
          <p:nvPr/>
        </p:nvSpPr>
        <p:spPr>
          <a:xfrm>
            <a:off x="5017814" y="5661248"/>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79" name="Pluszjel 78"/>
          <p:cNvSpPr/>
          <p:nvPr/>
        </p:nvSpPr>
        <p:spPr>
          <a:xfrm>
            <a:off x="6241950" y="5661248"/>
            <a:ext cx="267154" cy="29099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0" name="Mínuszjel 79"/>
          <p:cNvSpPr/>
          <p:nvPr/>
        </p:nvSpPr>
        <p:spPr>
          <a:xfrm>
            <a:off x="4428341" y="3998660"/>
            <a:ext cx="188741" cy="2612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1" name="Mínuszjel 80"/>
          <p:cNvSpPr/>
          <p:nvPr/>
        </p:nvSpPr>
        <p:spPr>
          <a:xfrm>
            <a:off x="5017814" y="3998660"/>
            <a:ext cx="188741" cy="2612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2" name="Mínuszjel 81"/>
          <p:cNvSpPr/>
          <p:nvPr/>
        </p:nvSpPr>
        <p:spPr>
          <a:xfrm>
            <a:off x="5672291" y="3998660"/>
            <a:ext cx="188741" cy="2612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3" name="Mínuszjel 82"/>
          <p:cNvSpPr/>
          <p:nvPr/>
        </p:nvSpPr>
        <p:spPr>
          <a:xfrm>
            <a:off x="6270645" y="3998660"/>
            <a:ext cx="188741" cy="2612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4" name="Mínuszjel 83"/>
          <p:cNvSpPr/>
          <p:nvPr/>
        </p:nvSpPr>
        <p:spPr>
          <a:xfrm>
            <a:off x="3786317" y="4675786"/>
            <a:ext cx="188741" cy="2612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5" name="Mínuszjel 84"/>
          <p:cNvSpPr/>
          <p:nvPr/>
        </p:nvSpPr>
        <p:spPr>
          <a:xfrm>
            <a:off x="3802032" y="5642460"/>
            <a:ext cx="188741" cy="2612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6" name="Mínuszjel 85"/>
          <p:cNvSpPr/>
          <p:nvPr/>
        </p:nvSpPr>
        <p:spPr>
          <a:xfrm>
            <a:off x="5658525" y="5673182"/>
            <a:ext cx="188741" cy="2612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360840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I. General rules of use</a:t>
            </a:r>
            <a:endParaRPr lang="en" sz="3200" u="sng" dirty="0"/>
          </a:p>
        </p:txBody>
      </p:sp>
      <p:sp>
        <p:nvSpPr>
          <p:cNvPr id="3" name="Tartalom helye 2"/>
          <p:cNvSpPr>
            <a:spLocks noGrp="1"/>
          </p:cNvSpPr>
          <p:nvPr>
            <p:ph idx="1"/>
          </p:nvPr>
        </p:nvSpPr>
        <p:spPr/>
        <p:txBody>
          <a:bodyPr>
            <a:normAutofit/>
          </a:bodyPr>
          <a:lstStyle/>
          <a:p>
            <a:pPr algn="just" rtl="0"/>
            <a:r>
              <a:rPr lang="en" sz="1400" b="0" i="0" u="none" baseline="0">
                <a:latin typeface="Cambria" panose="02040503050406030204" pitchFamily="18" charset="0"/>
              </a:rPr>
              <a:t>Rooms may only be used for their intended purpose.</a:t>
            </a:r>
            <a:endParaRPr lang="en" sz="1400" dirty="0">
              <a:latin typeface="Cambria" panose="02040503050406030204" pitchFamily="18" charset="0"/>
            </a:endParaRPr>
          </a:p>
          <a:p>
            <a:pPr algn="just" rtl="0"/>
            <a:r>
              <a:rPr lang="en" sz="1400" b="0" i="0" u="none" baseline="0">
                <a:latin typeface="Cambria" panose="02040503050406030204" pitchFamily="18" charset="0"/>
              </a:rPr>
              <a:t>Every day, combustible material collected from a room or machine must be transferred to the waste storage facility.</a:t>
            </a:r>
            <a:endParaRPr lang="en" sz="1400" dirty="0">
              <a:latin typeface="Cambria" panose="02040503050406030204" pitchFamily="18" charset="0"/>
            </a:endParaRPr>
          </a:p>
          <a:p>
            <a:pPr algn="just" rtl="0"/>
            <a:r>
              <a:rPr lang="en" sz="1400" b="0" i="0" u="none" baseline="0">
                <a:latin typeface="Cambria" panose="02040503050406030204" pitchFamily="18" charset="0"/>
              </a:rPr>
              <a:t>During operation, the doors of rooms with people inside MUST NOT be locked.</a:t>
            </a:r>
          </a:p>
          <a:p>
            <a:pPr algn="just" rtl="0"/>
            <a:r>
              <a:rPr lang="en" sz="1400" b="0" i="0" u="none" baseline="0">
                <a:latin typeface="Cambria" panose="02040503050406030204" pitchFamily="18" charset="0"/>
              </a:rPr>
              <a:t>The keys to locked doors are to be kept at the reception desk to ensure easy access. </a:t>
            </a:r>
          </a:p>
          <a:p>
            <a:pPr algn="just" rtl="0"/>
            <a:r>
              <a:rPr lang="en" sz="1400" b="0" i="0" u="none" baseline="0">
                <a:latin typeface="Cambria" panose="02040503050406030204" pitchFamily="18" charset="0"/>
              </a:rPr>
              <a:t>No materials in the explosive hazard category may be taken to or stored at university premises.</a:t>
            </a:r>
          </a:p>
          <a:p>
            <a:pPr algn="just" rtl="0"/>
            <a:r>
              <a:rPr lang="en" sz="1400" b="0" i="0" u="none" baseline="0">
                <a:latin typeface="Cambria" panose="02040503050406030204" pitchFamily="18" charset="0"/>
              </a:rPr>
              <a:t>During and after work, compliance with fire protection usage rules at work stations must be verified, and any violation of those rules must be eliminated.</a:t>
            </a:r>
          </a:p>
          <a:p>
            <a:pPr algn="just" rtl="0"/>
            <a:r>
              <a:rPr lang="en" sz="1400" b="0" i="0" u="none" baseline="0">
                <a:latin typeface="Cambria" panose="02040503050406030204" pitchFamily="18" charset="0"/>
              </a:rPr>
              <a:t>Employees violating fire protection rules may be held accountable (fined by the fire department).</a:t>
            </a:r>
            <a:endParaRPr lang="en" sz="1400" dirty="0">
              <a:latin typeface="Cambria" panose="02040503050406030204" pitchFamily="18" charset="0"/>
            </a:endParaRPr>
          </a:p>
        </p:txBody>
      </p:sp>
      <p:pic>
        <p:nvPicPr>
          <p:cNvPr id="6" name="Kép 5" descr="paragrafus.jpg"/>
          <p:cNvPicPr>
            <a:picLocks noChangeAspect="1"/>
          </p:cNvPicPr>
          <p:nvPr/>
        </p:nvPicPr>
        <p:blipFill>
          <a:blip r:embed="rId2" cstate="print"/>
          <a:stretch>
            <a:fillRect/>
          </a:stretch>
        </p:blipFill>
        <p:spPr>
          <a:xfrm>
            <a:off x="3059832" y="4221088"/>
            <a:ext cx="1162052" cy="1477383"/>
          </a:xfrm>
          <a:prstGeom prst="rect">
            <a:avLst/>
          </a:prstGeom>
        </p:spPr>
      </p:pic>
    </p:spTree>
    <p:extLst>
      <p:ext uri="{BB962C8B-B14F-4D97-AF65-F5344CB8AC3E}">
        <p14:creationId xmlns:p14="http://schemas.microsoft.com/office/powerpoint/2010/main" val="100004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99592" y="260648"/>
            <a:ext cx="7776864" cy="5472609"/>
          </a:xfrm>
        </p:spPr>
        <p:txBody>
          <a:bodyPr>
            <a:normAutofit/>
          </a:bodyPr>
          <a:lstStyle/>
          <a:p>
            <a:pPr marL="0" indent="0" algn="just" rtl="0">
              <a:buNone/>
            </a:pPr>
            <a:r>
              <a:rPr lang="en" sz="1800" b="1" i="0" u="none" baseline="0" dirty="0">
                <a:latin typeface="Cambria" panose="02040503050406030204" pitchFamily="18" charset="0"/>
              </a:rPr>
              <a:t>Safety signs:</a:t>
            </a:r>
          </a:p>
          <a:p>
            <a:pPr marL="0" indent="0" algn="just" rtl="0">
              <a:buNone/>
            </a:pPr>
            <a:r>
              <a:rPr lang="en" sz="1400" b="0" i="0" u="none" baseline="0" dirty="0">
                <a:latin typeface="Cambria" panose="02040503050406030204" pitchFamily="18" charset="0"/>
              </a:rPr>
              <a:t>The safety signs used enable workers and other persons in the effective range of the work to identify threats, fire protection and occupational safety and health equipment. </a:t>
            </a:r>
          </a:p>
        </p:txBody>
      </p:sp>
      <p:pic>
        <p:nvPicPr>
          <p:cNvPr id="4" name="Kép 3" descr="biztonsági jel táblázat.bmp"/>
          <p:cNvPicPr>
            <a:picLocks noChangeAspect="1"/>
          </p:cNvPicPr>
          <p:nvPr/>
        </p:nvPicPr>
        <p:blipFill>
          <a:blip r:embed="rId2" cstate="print"/>
          <a:stretch>
            <a:fillRect/>
          </a:stretch>
        </p:blipFill>
        <p:spPr>
          <a:xfrm>
            <a:off x="971601" y="1412776"/>
            <a:ext cx="5544615" cy="4352588"/>
          </a:xfrm>
          <a:prstGeom prst="rect">
            <a:avLst/>
          </a:prstGeom>
        </p:spPr>
      </p:pic>
      <p:pic>
        <p:nvPicPr>
          <p:cNvPr id="5" name="Kép 4" descr="tok.png"/>
          <p:cNvPicPr>
            <a:picLocks noChangeAspect="1"/>
          </p:cNvPicPr>
          <p:nvPr/>
        </p:nvPicPr>
        <p:blipFill>
          <a:blip r:embed="rId3" cstate="print"/>
          <a:stretch>
            <a:fillRect/>
          </a:stretch>
        </p:blipFill>
        <p:spPr>
          <a:xfrm>
            <a:off x="7812360" y="1700808"/>
            <a:ext cx="706970" cy="706970"/>
          </a:xfrm>
          <a:prstGeom prst="rect">
            <a:avLst/>
          </a:prstGeom>
        </p:spPr>
      </p:pic>
      <p:sp>
        <p:nvSpPr>
          <p:cNvPr id="6" name="Jobbra nyíl 5"/>
          <p:cNvSpPr/>
          <p:nvPr/>
        </p:nvSpPr>
        <p:spPr>
          <a:xfrm>
            <a:off x="6660232" y="1988840"/>
            <a:ext cx="857256" cy="142876"/>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2"/>
              </a:solidFill>
            </a:endParaRPr>
          </a:p>
        </p:txBody>
      </p:sp>
      <p:sp>
        <p:nvSpPr>
          <p:cNvPr id="7" name="Jobbra nyíl 6"/>
          <p:cNvSpPr/>
          <p:nvPr/>
        </p:nvSpPr>
        <p:spPr>
          <a:xfrm>
            <a:off x="6653971" y="2852936"/>
            <a:ext cx="857256" cy="142876"/>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2"/>
              </a:solidFill>
            </a:endParaRPr>
          </a:p>
        </p:txBody>
      </p:sp>
      <p:sp>
        <p:nvSpPr>
          <p:cNvPr id="8" name="Jobbra nyíl 7"/>
          <p:cNvSpPr/>
          <p:nvPr/>
        </p:nvSpPr>
        <p:spPr>
          <a:xfrm>
            <a:off x="6660232" y="3356992"/>
            <a:ext cx="857256" cy="142876"/>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2"/>
              </a:solidFill>
            </a:endParaRPr>
          </a:p>
        </p:txBody>
      </p:sp>
      <p:sp>
        <p:nvSpPr>
          <p:cNvPr id="9" name="Jobbra nyíl 8"/>
          <p:cNvSpPr/>
          <p:nvPr/>
        </p:nvSpPr>
        <p:spPr>
          <a:xfrm>
            <a:off x="6660232" y="4365104"/>
            <a:ext cx="857256" cy="142876"/>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2"/>
              </a:solidFill>
            </a:endParaRPr>
          </a:p>
        </p:txBody>
      </p:sp>
      <p:sp>
        <p:nvSpPr>
          <p:cNvPr id="10" name="Jobbra nyíl 9"/>
          <p:cNvSpPr/>
          <p:nvPr/>
        </p:nvSpPr>
        <p:spPr>
          <a:xfrm>
            <a:off x="6653971" y="5157192"/>
            <a:ext cx="857256" cy="142876"/>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2"/>
              </a:solidFill>
            </a:endParaRPr>
          </a:p>
        </p:txBody>
      </p:sp>
      <p:pic>
        <p:nvPicPr>
          <p:cNvPr id="11" name="Kép 10" descr="msde10087603ar4.jpg"/>
          <p:cNvPicPr>
            <a:picLocks noChangeAspect="1"/>
          </p:cNvPicPr>
          <p:nvPr/>
        </p:nvPicPr>
        <p:blipFill>
          <a:blip r:embed="rId4" cstate="print"/>
          <a:stretch>
            <a:fillRect/>
          </a:stretch>
        </p:blipFill>
        <p:spPr>
          <a:xfrm>
            <a:off x="7812360" y="2492896"/>
            <a:ext cx="698641" cy="689251"/>
          </a:xfrm>
          <a:prstGeom prst="rect">
            <a:avLst/>
          </a:prstGeom>
        </p:spPr>
      </p:pic>
      <p:pic>
        <p:nvPicPr>
          <p:cNvPr id="12" name="Kép 11" descr="áram.jpg"/>
          <p:cNvPicPr>
            <a:picLocks noChangeAspect="1"/>
          </p:cNvPicPr>
          <p:nvPr/>
        </p:nvPicPr>
        <p:blipFill>
          <a:blip r:embed="rId5" cstate="print"/>
          <a:stretch>
            <a:fillRect/>
          </a:stretch>
        </p:blipFill>
        <p:spPr>
          <a:xfrm>
            <a:off x="7812360" y="3212976"/>
            <a:ext cx="698640" cy="628776"/>
          </a:xfrm>
          <a:prstGeom prst="rect">
            <a:avLst/>
          </a:prstGeom>
        </p:spPr>
      </p:pic>
      <p:pic>
        <p:nvPicPr>
          <p:cNvPr id="13" name="Kép 12" descr="i_LCA10947.jpg"/>
          <p:cNvPicPr>
            <a:picLocks noChangeAspect="1"/>
          </p:cNvPicPr>
          <p:nvPr/>
        </p:nvPicPr>
        <p:blipFill>
          <a:blip r:embed="rId6" cstate="print"/>
          <a:stretch>
            <a:fillRect/>
          </a:stretch>
        </p:blipFill>
        <p:spPr>
          <a:xfrm>
            <a:off x="7812360" y="4085915"/>
            <a:ext cx="719140" cy="711237"/>
          </a:xfrm>
          <a:prstGeom prst="rect">
            <a:avLst/>
          </a:prstGeom>
        </p:spPr>
      </p:pic>
      <p:pic>
        <p:nvPicPr>
          <p:cNvPr id="14" name="Kép 13" descr="lépcső le.gif"/>
          <p:cNvPicPr>
            <a:picLocks noChangeAspect="1"/>
          </p:cNvPicPr>
          <p:nvPr/>
        </p:nvPicPr>
        <p:blipFill>
          <a:blip r:embed="rId7" cstate="print"/>
          <a:stretch>
            <a:fillRect/>
          </a:stretch>
        </p:blipFill>
        <p:spPr>
          <a:xfrm>
            <a:off x="7668344" y="4941168"/>
            <a:ext cx="954999" cy="517461"/>
          </a:xfrm>
          <a:prstGeom prst="rect">
            <a:avLst/>
          </a:prstGeom>
        </p:spPr>
      </p:pic>
      <p:sp>
        <p:nvSpPr>
          <p:cNvPr id="15" name="Szövegdoboz 14"/>
          <p:cNvSpPr txBox="1"/>
          <p:nvPr/>
        </p:nvSpPr>
        <p:spPr>
          <a:xfrm>
            <a:off x="1115615" y="1530220"/>
            <a:ext cx="1251347" cy="359517"/>
          </a:xfrm>
          <a:prstGeom prst="rect">
            <a:avLst/>
          </a:prstGeom>
          <a:solidFill>
            <a:schemeClr val="bg1">
              <a:lumMod val="85000"/>
            </a:schemeClr>
          </a:solidFill>
        </p:spPr>
        <p:txBody>
          <a:bodyPr wrap="square" lIns="0" tIns="36000" rIns="0" bIns="0" rtlCol="0">
            <a:spAutoFit/>
          </a:bodyPr>
          <a:lstStyle/>
          <a:p>
            <a:pPr algn="ctr" rtl="0"/>
            <a:r>
              <a:rPr lang="en" sz="1050" b="1" i="0" u="none" baseline="0" dirty="0"/>
              <a:t>Background </a:t>
            </a:r>
            <a:r>
              <a:rPr lang="hu-HU" sz="1050" b="1" i="0" u="none" baseline="0" dirty="0" smtClean="0"/>
              <a:t/>
            </a:r>
            <a:br>
              <a:rPr lang="hu-HU" sz="1050" b="1" i="0" u="none" baseline="0" dirty="0" smtClean="0"/>
            </a:br>
            <a:r>
              <a:rPr lang="en" sz="1050" b="1" i="0" u="none" baseline="0" dirty="0" smtClean="0"/>
              <a:t>colour</a:t>
            </a:r>
            <a:endParaRPr lang="en" sz="1050" b="1" dirty="0"/>
          </a:p>
        </p:txBody>
      </p:sp>
      <p:sp>
        <p:nvSpPr>
          <p:cNvPr id="16" name="Szövegdoboz 15"/>
          <p:cNvSpPr txBox="1"/>
          <p:nvPr/>
        </p:nvSpPr>
        <p:spPr>
          <a:xfrm>
            <a:off x="2459390" y="1532977"/>
            <a:ext cx="1224136" cy="351035"/>
          </a:xfrm>
          <a:prstGeom prst="rect">
            <a:avLst/>
          </a:prstGeom>
          <a:solidFill>
            <a:schemeClr val="bg1">
              <a:lumMod val="85000"/>
            </a:schemeClr>
          </a:solidFill>
        </p:spPr>
        <p:txBody>
          <a:bodyPr wrap="square" lIns="0" tIns="72000" rIns="0" bIns="108000" rtlCol="0">
            <a:spAutoFit/>
          </a:bodyPr>
          <a:lstStyle/>
          <a:p>
            <a:pPr algn="ctr" rtl="0">
              <a:spcBef>
                <a:spcPts val="1200"/>
              </a:spcBef>
              <a:spcAft>
                <a:spcPts val="1200"/>
              </a:spcAft>
            </a:pPr>
            <a:r>
              <a:rPr lang="en" sz="1050" b="1" i="0" u="none" baseline="0" dirty="0" smtClean="0"/>
              <a:t>Shape</a:t>
            </a:r>
            <a:endParaRPr lang="hu-HU" sz="1200" b="1" i="0" u="none" baseline="0" dirty="0" smtClean="0"/>
          </a:p>
        </p:txBody>
      </p:sp>
      <p:sp>
        <p:nvSpPr>
          <p:cNvPr id="17" name="Szövegdoboz 16"/>
          <p:cNvSpPr txBox="1"/>
          <p:nvPr/>
        </p:nvSpPr>
        <p:spPr>
          <a:xfrm>
            <a:off x="3779912" y="1532977"/>
            <a:ext cx="1227382" cy="351035"/>
          </a:xfrm>
          <a:prstGeom prst="rect">
            <a:avLst/>
          </a:prstGeom>
          <a:solidFill>
            <a:schemeClr val="bg1">
              <a:lumMod val="85000"/>
            </a:schemeClr>
          </a:solidFill>
        </p:spPr>
        <p:txBody>
          <a:bodyPr wrap="square" lIns="0" tIns="72000" rIns="0" bIns="108000" rtlCol="0">
            <a:spAutoFit/>
          </a:bodyPr>
          <a:lstStyle/>
          <a:p>
            <a:pPr algn="ctr" rtl="0"/>
            <a:r>
              <a:rPr lang="en" sz="1050" b="1" i="0" u="none" baseline="0" dirty="0"/>
              <a:t>Meaning</a:t>
            </a:r>
            <a:endParaRPr lang="en" sz="1200" b="1" dirty="0"/>
          </a:p>
        </p:txBody>
      </p:sp>
      <p:sp>
        <p:nvSpPr>
          <p:cNvPr id="18" name="Szövegdoboz 17"/>
          <p:cNvSpPr txBox="1"/>
          <p:nvPr/>
        </p:nvSpPr>
        <p:spPr>
          <a:xfrm>
            <a:off x="5057388" y="1530220"/>
            <a:ext cx="1296144" cy="386612"/>
          </a:xfrm>
          <a:prstGeom prst="rect">
            <a:avLst/>
          </a:prstGeom>
          <a:solidFill>
            <a:schemeClr val="bg1">
              <a:lumMod val="85000"/>
            </a:schemeClr>
          </a:solidFill>
        </p:spPr>
        <p:txBody>
          <a:bodyPr wrap="square" lIns="0" tIns="0" rIns="0" bIns="0" rtlCol="0">
            <a:noAutofit/>
          </a:bodyPr>
          <a:lstStyle/>
          <a:p>
            <a:pPr algn="ctr" rtl="0"/>
            <a:r>
              <a:rPr lang="en" sz="1050" b="1" i="0" u="none" baseline="0" dirty="0"/>
              <a:t>Colour of sign on background colour</a:t>
            </a:r>
            <a:endParaRPr lang="en" sz="1050" b="1" dirty="0"/>
          </a:p>
        </p:txBody>
      </p:sp>
      <p:sp>
        <p:nvSpPr>
          <p:cNvPr id="19" name="Szövegdoboz 18"/>
          <p:cNvSpPr txBox="1"/>
          <p:nvPr/>
        </p:nvSpPr>
        <p:spPr>
          <a:xfrm>
            <a:off x="3851920" y="2054292"/>
            <a:ext cx="1080120" cy="369332"/>
          </a:xfrm>
          <a:prstGeom prst="rect">
            <a:avLst/>
          </a:prstGeom>
          <a:solidFill>
            <a:schemeClr val="bg1">
              <a:lumMod val="95000"/>
            </a:schemeClr>
          </a:solidFill>
        </p:spPr>
        <p:txBody>
          <a:bodyPr wrap="square" lIns="0" tIns="0" rIns="0" bIns="0" rtlCol="0">
            <a:spAutoFit/>
          </a:bodyPr>
          <a:lstStyle/>
          <a:p>
            <a:pPr algn="ctr" rtl="0"/>
            <a:r>
              <a:rPr lang="en" sz="1200" b="0" i="0" u="none" baseline="0" dirty="0"/>
              <a:t>Fire protection equipment</a:t>
            </a:r>
          </a:p>
        </p:txBody>
      </p:sp>
      <p:sp>
        <p:nvSpPr>
          <p:cNvPr id="20" name="Szövegdoboz 19"/>
          <p:cNvSpPr txBox="1"/>
          <p:nvPr/>
        </p:nvSpPr>
        <p:spPr>
          <a:xfrm>
            <a:off x="5184068" y="2207240"/>
            <a:ext cx="1080120" cy="184666"/>
          </a:xfrm>
          <a:prstGeom prst="rect">
            <a:avLst/>
          </a:prstGeom>
          <a:solidFill>
            <a:schemeClr val="bg1">
              <a:lumMod val="95000"/>
            </a:schemeClr>
          </a:solidFill>
        </p:spPr>
        <p:txBody>
          <a:bodyPr wrap="square" lIns="0" tIns="0" rIns="0" bIns="0" rtlCol="0">
            <a:spAutoFit/>
          </a:bodyPr>
          <a:lstStyle/>
          <a:p>
            <a:pPr algn="ctr" rtl="0"/>
            <a:r>
              <a:rPr lang="en" sz="1200" b="0" i="0" u="none" baseline="0"/>
              <a:t>White</a:t>
            </a:r>
            <a:endParaRPr lang="en" sz="1200" dirty="0"/>
          </a:p>
        </p:txBody>
      </p:sp>
      <p:sp>
        <p:nvSpPr>
          <p:cNvPr id="21" name="Szövegdoboz 20"/>
          <p:cNvSpPr txBox="1"/>
          <p:nvPr/>
        </p:nvSpPr>
        <p:spPr>
          <a:xfrm>
            <a:off x="5174687" y="2837521"/>
            <a:ext cx="1080120" cy="184666"/>
          </a:xfrm>
          <a:prstGeom prst="rect">
            <a:avLst/>
          </a:prstGeom>
          <a:solidFill>
            <a:schemeClr val="bg1">
              <a:lumMod val="95000"/>
            </a:schemeClr>
          </a:solidFill>
        </p:spPr>
        <p:txBody>
          <a:bodyPr wrap="square" lIns="0" tIns="0" rIns="0" bIns="0" rtlCol="0">
            <a:spAutoFit/>
          </a:bodyPr>
          <a:lstStyle/>
          <a:p>
            <a:pPr algn="ctr" rtl="0"/>
            <a:r>
              <a:rPr lang="en" sz="1200" b="0" i="0" u="none" baseline="0" dirty="0"/>
              <a:t>Black</a:t>
            </a:r>
            <a:endParaRPr lang="en" sz="1200" dirty="0"/>
          </a:p>
        </p:txBody>
      </p:sp>
      <p:sp>
        <p:nvSpPr>
          <p:cNvPr id="22" name="Szövegdoboz 21"/>
          <p:cNvSpPr txBox="1"/>
          <p:nvPr/>
        </p:nvSpPr>
        <p:spPr>
          <a:xfrm>
            <a:off x="5174687" y="3334081"/>
            <a:ext cx="1080120" cy="184666"/>
          </a:xfrm>
          <a:prstGeom prst="rect">
            <a:avLst/>
          </a:prstGeom>
          <a:solidFill>
            <a:schemeClr val="bg1">
              <a:lumMod val="95000"/>
            </a:schemeClr>
          </a:solidFill>
        </p:spPr>
        <p:txBody>
          <a:bodyPr wrap="square" lIns="0" tIns="0" rIns="0" bIns="0" rtlCol="0">
            <a:spAutoFit/>
          </a:bodyPr>
          <a:lstStyle/>
          <a:p>
            <a:pPr algn="ctr" rtl="0"/>
            <a:r>
              <a:rPr lang="en" sz="1200" b="0" i="0" u="none" baseline="0"/>
              <a:t>Black</a:t>
            </a:r>
            <a:endParaRPr lang="en" sz="1200" dirty="0"/>
          </a:p>
        </p:txBody>
      </p:sp>
      <p:sp>
        <p:nvSpPr>
          <p:cNvPr id="23" name="Szövegdoboz 22"/>
          <p:cNvSpPr txBox="1"/>
          <p:nvPr/>
        </p:nvSpPr>
        <p:spPr>
          <a:xfrm>
            <a:off x="5160539" y="3749419"/>
            <a:ext cx="1080120" cy="184666"/>
          </a:xfrm>
          <a:prstGeom prst="rect">
            <a:avLst/>
          </a:prstGeom>
          <a:solidFill>
            <a:schemeClr val="bg1">
              <a:lumMod val="95000"/>
            </a:schemeClr>
          </a:solidFill>
        </p:spPr>
        <p:txBody>
          <a:bodyPr wrap="square" lIns="0" tIns="0" rIns="0" bIns="0" rtlCol="0">
            <a:spAutoFit/>
          </a:bodyPr>
          <a:lstStyle/>
          <a:p>
            <a:pPr algn="ctr" rtl="0"/>
            <a:r>
              <a:rPr lang="en" sz="1200" b="0" i="0" u="none" baseline="0"/>
              <a:t>White</a:t>
            </a:r>
            <a:endParaRPr lang="en" sz="1200" dirty="0"/>
          </a:p>
        </p:txBody>
      </p:sp>
      <p:sp>
        <p:nvSpPr>
          <p:cNvPr id="24" name="Szövegdoboz 23"/>
          <p:cNvSpPr txBox="1"/>
          <p:nvPr/>
        </p:nvSpPr>
        <p:spPr>
          <a:xfrm>
            <a:off x="5184068" y="4323314"/>
            <a:ext cx="1080120" cy="184666"/>
          </a:xfrm>
          <a:prstGeom prst="rect">
            <a:avLst/>
          </a:prstGeom>
          <a:solidFill>
            <a:schemeClr val="bg1">
              <a:lumMod val="95000"/>
            </a:schemeClr>
          </a:solidFill>
        </p:spPr>
        <p:txBody>
          <a:bodyPr wrap="square" lIns="0" tIns="0" rIns="0" bIns="0" rtlCol="0">
            <a:spAutoFit/>
          </a:bodyPr>
          <a:lstStyle/>
          <a:p>
            <a:pPr algn="ctr" rtl="0"/>
            <a:r>
              <a:rPr lang="en" sz="1200" b="0" i="0" u="none" baseline="0"/>
              <a:t>White</a:t>
            </a:r>
            <a:endParaRPr lang="en" sz="1200" dirty="0"/>
          </a:p>
        </p:txBody>
      </p:sp>
      <p:sp>
        <p:nvSpPr>
          <p:cNvPr id="25" name="Szövegdoboz 24"/>
          <p:cNvSpPr txBox="1"/>
          <p:nvPr/>
        </p:nvSpPr>
        <p:spPr>
          <a:xfrm>
            <a:off x="5184068" y="5028285"/>
            <a:ext cx="1080120" cy="184666"/>
          </a:xfrm>
          <a:prstGeom prst="rect">
            <a:avLst/>
          </a:prstGeom>
          <a:solidFill>
            <a:schemeClr val="bg1">
              <a:lumMod val="95000"/>
            </a:schemeClr>
          </a:solidFill>
        </p:spPr>
        <p:txBody>
          <a:bodyPr wrap="square" lIns="0" tIns="0" rIns="0" bIns="0" rtlCol="0">
            <a:spAutoFit/>
          </a:bodyPr>
          <a:lstStyle/>
          <a:p>
            <a:pPr algn="ctr" rtl="0"/>
            <a:r>
              <a:rPr lang="en" sz="1200" b="0" i="0" u="none" baseline="0" dirty="0"/>
              <a:t>White</a:t>
            </a:r>
            <a:endParaRPr lang="en" sz="1200" dirty="0"/>
          </a:p>
        </p:txBody>
      </p:sp>
      <p:sp>
        <p:nvSpPr>
          <p:cNvPr id="26" name="Szövegdoboz 25"/>
          <p:cNvSpPr txBox="1"/>
          <p:nvPr/>
        </p:nvSpPr>
        <p:spPr>
          <a:xfrm>
            <a:off x="3851920" y="2811146"/>
            <a:ext cx="1080120" cy="184666"/>
          </a:xfrm>
          <a:prstGeom prst="rect">
            <a:avLst/>
          </a:prstGeom>
          <a:solidFill>
            <a:schemeClr val="bg1">
              <a:lumMod val="95000"/>
            </a:schemeClr>
          </a:solidFill>
        </p:spPr>
        <p:txBody>
          <a:bodyPr wrap="square" lIns="0" tIns="0" rIns="0" bIns="0" rtlCol="0">
            <a:spAutoFit/>
          </a:bodyPr>
          <a:lstStyle/>
          <a:p>
            <a:pPr algn="ctr" rtl="0"/>
            <a:r>
              <a:rPr lang="en" sz="1200" b="0" i="0" u="none" baseline="0"/>
              <a:t>Prohibition</a:t>
            </a:r>
            <a:endParaRPr lang="en" sz="1200" dirty="0"/>
          </a:p>
        </p:txBody>
      </p:sp>
      <p:sp>
        <p:nvSpPr>
          <p:cNvPr id="27" name="Szövegdoboz 26"/>
          <p:cNvSpPr txBox="1"/>
          <p:nvPr/>
        </p:nvSpPr>
        <p:spPr>
          <a:xfrm>
            <a:off x="3851920" y="3216383"/>
            <a:ext cx="1080120" cy="302363"/>
          </a:xfrm>
          <a:prstGeom prst="rect">
            <a:avLst/>
          </a:prstGeom>
          <a:solidFill>
            <a:schemeClr val="bg1">
              <a:lumMod val="95000"/>
            </a:schemeClr>
          </a:solidFill>
        </p:spPr>
        <p:txBody>
          <a:bodyPr wrap="square" lIns="0" tIns="0" rIns="0" bIns="0" rtlCol="0" anchor="b">
            <a:noAutofit/>
          </a:bodyPr>
          <a:lstStyle/>
          <a:p>
            <a:pPr algn="ctr" rtl="0"/>
            <a:r>
              <a:rPr lang="en" sz="1200" b="0" i="0" u="none" baseline="0"/>
              <a:t>Warning</a:t>
            </a:r>
            <a:endParaRPr lang="en" sz="1200" dirty="0"/>
          </a:p>
        </p:txBody>
      </p:sp>
      <p:sp>
        <p:nvSpPr>
          <p:cNvPr id="28" name="Szövegdoboz 27"/>
          <p:cNvSpPr txBox="1"/>
          <p:nvPr/>
        </p:nvSpPr>
        <p:spPr>
          <a:xfrm>
            <a:off x="3927174" y="3749419"/>
            <a:ext cx="1080120" cy="338554"/>
          </a:xfrm>
          <a:prstGeom prst="rect">
            <a:avLst/>
          </a:prstGeom>
          <a:solidFill>
            <a:schemeClr val="bg1">
              <a:lumMod val="95000"/>
            </a:schemeClr>
          </a:solidFill>
        </p:spPr>
        <p:txBody>
          <a:bodyPr wrap="square" lIns="0" tIns="0" rIns="0" bIns="0" rtlCol="0">
            <a:spAutoFit/>
          </a:bodyPr>
          <a:lstStyle/>
          <a:p>
            <a:pPr algn="l" rtl="0"/>
            <a:r>
              <a:rPr lang="en" sz="1100" b="1" i="0" u="sng" baseline="0" dirty="0"/>
              <a:t>Information signs</a:t>
            </a:r>
          </a:p>
        </p:txBody>
      </p:sp>
      <p:sp>
        <p:nvSpPr>
          <p:cNvPr id="29" name="Szövegdoboz 28"/>
          <p:cNvSpPr txBox="1"/>
          <p:nvPr/>
        </p:nvSpPr>
        <p:spPr>
          <a:xfrm>
            <a:off x="3927174" y="4246370"/>
            <a:ext cx="1080120" cy="338554"/>
          </a:xfrm>
          <a:prstGeom prst="rect">
            <a:avLst/>
          </a:prstGeom>
          <a:solidFill>
            <a:schemeClr val="bg1">
              <a:lumMod val="95000"/>
            </a:schemeClr>
          </a:solidFill>
        </p:spPr>
        <p:txBody>
          <a:bodyPr wrap="square" lIns="0" tIns="0" rIns="0" bIns="0" rtlCol="0">
            <a:spAutoFit/>
          </a:bodyPr>
          <a:lstStyle/>
          <a:p>
            <a:pPr algn="l" rtl="0"/>
            <a:r>
              <a:rPr lang="en" sz="1100" b="1" i="0" u="sng" baseline="0" dirty="0"/>
              <a:t>Operative </a:t>
            </a:r>
            <a:r>
              <a:rPr lang="hu-HU" sz="1100" b="1" i="0" u="sng" baseline="0" dirty="0" smtClean="0"/>
              <a:t/>
            </a:r>
            <a:br>
              <a:rPr lang="hu-HU" sz="1100" b="1" i="0" u="sng" baseline="0" dirty="0" smtClean="0"/>
            </a:br>
            <a:r>
              <a:rPr lang="en" sz="1100" b="1" i="0" u="sng" baseline="0" dirty="0" smtClean="0"/>
              <a:t>signs</a:t>
            </a:r>
            <a:endParaRPr lang="en" sz="1100" b="1" u="sng" dirty="0"/>
          </a:p>
        </p:txBody>
      </p:sp>
      <p:sp>
        <p:nvSpPr>
          <p:cNvPr id="30" name="Szövegdoboz 29"/>
          <p:cNvSpPr txBox="1"/>
          <p:nvPr/>
        </p:nvSpPr>
        <p:spPr>
          <a:xfrm>
            <a:off x="3779912" y="4743321"/>
            <a:ext cx="1227382" cy="845919"/>
          </a:xfrm>
          <a:prstGeom prst="rect">
            <a:avLst/>
          </a:prstGeom>
          <a:solidFill>
            <a:schemeClr val="bg1">
              <a:lumMod val="95000"/>
            </a:schemeClr>
          </a:solidFill>
        </p:spPr>
        <p:txBody>
          <a:bodyPr wrap="square" lIns="0" tIns="0" rIns="0" bIns="0" rtlCol="0">
            <a:noAutofit/>
          </a:bodyPr>
          <a:lstStyle/>
          <a:p>
            <a:pPr algn="ctr" rtl="0"/>
            <a:r>
              <a:rPr lang="en" sz="1050" b="0" i="0" u="none" baseline="0" dirty="0"/>
              <a:t>Evacuation path, first aid, </a:t>
            </a:r>
            <a:r>
              <a:rPr lang="hu-HU" sz="1050" b="0" i="0" u="none" baseline="0" dirty="0" smtClean="0"/>
              <a:t/>
            </a:r>
            <a:br>
              <a:rPr lang="hu-HU" sz="1050" b="0" i="0" u="none" baseline="0" dirty="0" smtClean="0"/>
            </a:br>
            <a:r>
              <a:rPr lang="en" sz="1050" b="0" i="0" u="none" baseline="0" dirty="0" smtClean="0"/>
              <a:t>emergency </a:t>
            </a:r>
            <a:r>
              <a:rPr lang="en" sz="1050" b="0" i="0" u="none" baseline="0" dirty="0"/>
              <a:t>equipment, gear</a:t>
            </a:r>
          </a:p>
        </p:txBody>
      </p:sp>
    </p:spTree>
    <p:extLst>
      <p:ext uri="{BB962C8B-B14F-4D97-AF65-F5344CB8AC3E}">
        <p14:creationId xmlns:p14="http://schemas.microsoft.com/office/powerpoint/2010/main" val="356332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rtl="0"/>
            <a:r>
              <a:rPr lang="en" sz="3200" b="1" i="0" u="sng" baseline="0">
                <a:latin typeface="Cambria" panose="02040503050406030204" pitchFamily="18" charset="0"/>
              </a:rPr>
              <a:t>II. Stocking and storing</a:t>
            </a:r>
            <a:endParaRPr lang="en" sz="3200" dirty="0"/>
          </a:p>
        </p:txBody>
      </p:sp>
      <p:sp>
        <p:nvSpPr>
          <p:cNvPr id="3" name="Tartalom helye 2"/>
          <p:cNvSpPr>
            <a:spLocks noGrp="1"/>
          </p:cNvSpPr>
          <p:nvPr>
            <p:ph idx="1"/>
          </p:nvPr>
        </p:nvSpPr>
        <p:spPr/>
        <p:txBody>
          <a:bodyPr>
            <a:normAutofit/>
          </a:bodyPr>
          <a:lstStyle/>
          <a:p>
            <a:pPr lvl="0" algn="just" rtl="0"/>
            <a:r>
              <a:rPr lang="en" sz="1400" b="0" i="0" u="none" baseline="0">
                <a:latin typeface="Cambria" panose="02040503050406030204" pitchFamily="18" charset="0"/>
              </a:rPr>
              <a:t>In the case of permanent stock, materials must be stored on racks, in cabinets or in boxes grouped by their hazard level and type.</a:t>
            </a:r>
          </a:p>
          <a:p>
            <a:pPr algn="just" rtl="0"/>
            <a:r>
              <a:rPr lang="en" sz="1400" b="0" i="0" u="none" baseline="0">
                <a:latin typeface="Cambria" panose="02040503050406030204" pitchFamily="18" charset="0"/>
              </a:rPr>
              <a:t>No smoking and no work with thermal effects may be conducted, nor any open flames or electric kettles used, in the storage facility. </a:t>
            </a:r>
          </a:p>
          <a:p>
            <a:pPr algn="just" rtl="0"/>
            <a:r>
              <a:rPr lang="en" sz="1400" b="0" i="0" u="none" baseline="0">
                <a:latin typeface="Cambria" panose="02040503050406030204" pitchFamily="18" charset="0"/>
              </a:rPr>
              <a:t>In the storeroom, a fire safety clearance of at least 1 metre must be kept between any flammable ceiling or roofing and the stored flammable material. </a:t>
            </a:r>
          </a:p>
          <a:p>
            <a:pPr algn="just" rtl="0"/>
            <a:r>
              <a:rPr lang="en" sz="1400" b="0" i="0" u="none" baseline="0">
                <a:latin typeface="Cambria" panose="02040503050406030204" pitchFamily="18" charset="0"/>
              </a:rPr>
              <a:t>The stocking and storage area must be cleaned of flammable waste, dry vegetation, etc. on a regular basis.</a:t>
            </a:r>
          </a:p>
          <a:p>
            <a:pPr lvl="0" algn="just" rtl="0"/>
            <a:r>
              <a:rPr lang="en" sz="1400" b="0" i="0" u="none" baseline="0">
                <a:latin typeface="Cambria" panose="02040503050406030204" pitchFamily="18" charset="0"/>
              </a:rPr>
              <a:t>Entry and exit points and traffic routes in storerooms may not be restricted or blocked, even temporarily.</a:t>
            </a:r>
          </a:p>
          <a:p>
            <a:pPr marL="0" indent="0" algn="l" rtl="0">
              <a:buNone/>
            </a:pPr>
            <a:endParaRPr lang="en" dirty="0"/>
          </a:p>
        </p:txBody>
      </p:sp>
      <p:pic>
        <p:nvPicPr>
          <p:cNvPr id="6" name="Kép 5" descr="rendetlenség.jpg"/>
          <p:cNvPicPr>
            <a:picLocks noChangeAspect="1"/>
          </p:cNvPicPr>
          <p:nvPr/>
        </p:nvPicPr>
        <p:blipFill>
          <a:blip r:embed="rId2" cstate="print"/>
          <a:stretch>
            <a:fillRect/>
          </a:stretch>
        </p:blipFill>
        <p:spPr>
          <a:xfrm>
            <a:off x="1331640" y="3856024"/>
            <a:ext cx="2592288" cy="1949240"/>
          </a:xfrm>
          <a:prstGeom prst="rect">
            <a:avLst/>
          </a:prstGeom>
        </p:spPr>
      </p:pic>
      <p:pic>
        <p:nvPicPr>
          <p:cNvPr id="7" name="Kép 6" descr="polc_15nagy.jpg"/>
          <p:cNvPicPr>
            <a:picLocks noChangeAspect="1"/>
          </p:cNvPicPr>
          <p:nvPr/>
        </p:nvPicPr>
        <p:blipFill>
          <a:blip r:embed="rId3" cstate="print"/>
          <a:stretch>
            <a:fillRect/>
          </a:stretch>
        </p:blipFill>
        <p:spPr>
          <a:xfrm>
            <a:off x="4139952" y="3861048"/>
            <a:ext cx="1461931" cy="1949240"/>
          </a:xfrm>
          <a:prstGeom prst="rect">
            <a:avLst/>
          </a:prstGeom>
        </p:spPr>
      </p:pic>
    </p:spTree>
    <p:extLst>
      <p:ext uri="{BB962C8B-B14F-4D97-AF65-F5344CB8AC3E}">
        <p14:creationId xmlns:p14="http://schemas.microsoft.com/office/powerpoint/2010/main" val="2734732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rtl="0"/>
            <a:r>
              <a:rPr lang="en" sz="3200" b="1" i="0" u="sng" baseline="0">
                <a:latin typeface="Cambria" panose="02040503050406030204" pitchFamily="18" charset="0"/>
              </a:rPr>
              <a:t>III. Fire-extinguishers and their labelling</a:t>
            </a:r>
            <a:endParaRPr lang="en" sz="3200" dirty="0"/>
          </a:p>
        </p:txBody>
      </p:sp>
      <p:sp>
        <p:nvSpPr>
          <p:cNvPr id="3" name="Tartalom helye 2"/>
          <p:cNvSpPr>
            <a:spLocks noGrp="1"/>
          </p:cNvSpPr>
          <p:nvPr>
            <p:ph idx="1"/>
          </p:nvPr>
        </p:nvSpPr>
        <p:spPr/>
        <p:txBody>
          <a:bodyPr>
            <a:normAutofit/>
          </a:bodyPr>
          <a:lstStyle/>
          <a:p>
            <a:pPr algn="just" rtl="0" hangingPunct="0">
              <a:buFont typeface="+mj-lt"/>
              <a:buAutoNum type="arabicParenR"/>
            </a:pPr>
            <a:r>
              <a:rPr lang="en" sz="1400" b="0" i="0" u="none" baseline="0">
                <a:latin typeface="Cambria" panose="02040503050406030204" pitchFamily="18" charset="0"/>
              </a:rPr>
              <a:t>A minimum of one standard fire extinguisher (or, in special cases stipulated by law, a type designated by the National Fire Protection Rules) is available on every floor of facilities and independent functional units. The number of fire extinguishers and the unit numbers of other extinguishing agents comply with the provisions of the relevant legislation. </a:t>
            </a:r>
          </a:p>
          <a:p>
            <a:pPr algn="just" rtl="0" hangingPunct="0">
              <a:buFont typeface="+mj-lt"/>
              <a:buAutoNum type="arabicParenR"/>
            </a:pPr>
            <a:r>
              <a:rPr lang="en" sz="1400" b="0" i="0" u="none" baseline="0">
                <a:latin typeface="Cambria" panose="02040503050406030204" pitchFamily="18" charset="0"/>
              </a:rPr>
              <a:t>Fire fighting technical devices and equipment must be installed in a visible, easily accessible location near the endangered areas and must be kept in a condition ready to operate at all times. These units may not be removed from their installation locations or used for any unintended purpose.</a:t>
            </a:r>
          </a:p>
          <a:p>
            <a:pPr algn="just" rtl="0" hangingPunct="0">
              <a:buFont typeface="+mj-lt"/>
              <a:buAutoNum type="arabicParenR"/>
            </a:pPr>
            <a:r>
              <a:rPr lang="en" sz="1400" b="0" i="0" u="none" baseline="0">
                <a:latin typeface="Cambria" panose="02040503050406030204" pitchFamily="18" charset="0"/>
              </a:rPr>
              <a:t>Any unit that is faulty or not suitable for extinguishing a fire breaking out in the facility (room) must be replaced. </a:t>
            </a:r>
          </a:p>
          <a:p>
            <a:pPr algn="just" rtl="0" hangingPunct="0">
              <a:buNone/>
            </a:pPr>
            <a:r>
              <a:rPr lang="en" sz="1400" b="0" i="0" u="none" baseline="0">
                <a:latin typeface="Cambria" panose="02040503050406030204" pitchFamily="18" charset="0"/>
              </a:rPr>
              <a:t>	</a:t>
            </a:r>
            <a:r>
              <a:rPr lang="en" sz="1400" b="1" i="0" u="none" baseline="0">
                <a:latin typeface="Cambria" panose="02040503050406030204" pitchFamily="18" charset="0"/>
              </a:rPr>
              <a:t>Important note: Absolutely no water may be used to extinguish electrical fires.  Prior to using a fire extinguisher, disconnect electrical equipment to avoid electric shock.</a:t>
            </a:r>
          </a:p>
          <a:p>
            <a:endParaRPr lang="en" sz="1400" dirty="0"/>
          </a:p>
        </p:txBody>
      </p:sp>
      <p:pic>
        <p:nvPicPr>
          <p:cNvPr id="5" name="Picture 4" descr="http://m.blog.hu/mi/milstory/image/Nedecz/Erdekes/porolt%C3%B3.jpg"/>
          <p:cNvPicPr>
            <a:picLocks noChangeAspect="1" noChangeArrowheads="1"/>
          </p:cNvPicPr>
          <p:nvPr/>
        </p:nvPicPr>
        <p:blipFill>
          <a:blip r:embed="rId2" cstate="print"/>
          <a:srcRect/>
          <a:stretch>
            <a:fillRect/>
          </a:stretch>
        </p:blipFill>
        <p:spPr bwMode="auto">
          <a:xfrm>
            <a:off x="4283968" y="4006734"/>
            <a:ext cx="1375005" cy="2385634"/>
          </a:xfrm>
          <a:prstGeom prst="rect">
            <a:avLst/>
          </a:prstGeom>
          <a:noFill/>
        </p:spPr>
      </p:pic>
      <p:pic>
        <p:nvPicPr>
          <p:cNvPr id="6" name="Picture 2" descr="TV154 Tűzoltó készülék (piktogram+felirat) 175*250"/>
          <p:cNvPicPr>
            <a:picLocks noChangeAspect="1" noChangeArrowheads="1"/>
          </p:cNvPicPr>
          <p:nvPr/>
        </p:nvPicPr>
        <p:blipFill>
          <a:blip r:embed="rId3" cstate="print"/>
          <a:srcRect/>
          <a:stretch>
            <a:fillRect/>
          </a:stretch>
        </p:blipFill>
        <p:spPr bwMode="auto">
          <a:xfrm>
            <a:off x="5724128" y="4588361"/>
            <a:ext cx="845969" cy="1192817"/>
          </a:xfrm>
          <a:prstGeom prst="rect">
            <a:avLst/>
          </a:prstGeom>
          <a:noFill/>
        </p:spPr>
      </p:pic>
      <p:pic>
        <p:nvPicPr>
          <p:cNvPr id="7" name="Picture 2" descr="http://www.tabla.hu/files/images/termekek/ERV003001/ERV003001_1_98x98.jpg">
            <a:hlinkClick r:id="rId4"/>
          </p:cNvPr>
          <p:cNvPicPr>
            <a:picLocks noChangeAspect="1" noChangeArrowheads="1"/>
          </p:cNvPicPr>
          <p:nvPr/>
        </p:nvPicPr>
        <p:blipFill>
          <a:blip r:embed="rId5" cstate="print"/>
          <a:srcRect/>
          <a:stretch>
            <a:fillRect/>
          </a:stretch>
        </p:blipFill>
        <p:spPr bwMode="auto">
          <a:xfrm>
            <a:off x="1967583" y="5268038"/>
            <a:ext cx="1076326" cy="1076326"/>
          </a:xfrm>
          <a:prstGeom prst="rect">
            <a:avLst/>
          </a:prstGeom>
          <a:noFill/>
        </p:spPr>
      </p:pic>
      <p:cxnSp>
        <p:nvCxnSpPr>
          <p:cNvPr id="8" name="Szögletes összekötő 7"/>
          <p:cNvCxnSpPr/>
          <p:nvPr/>
        </p:nvCxnSpPr>
        <p:spPr>
          <a:xfrm rot="16200000" flipH="1">
            <a:off x="1045298" y="4147390"/>
            <a:ext cx="712140" cy="571504"/>
          </a:xfrm>
          <a:prstGeom prst="bentConnector2">
            <a:avLst/>
          </a:prstGeom>
          <a:ln w="15875" cmpd="sng">
            <a:tailEnd type="arrow"/>
          </a:ln>
        </p:spPr>
        <p:style>
          <a:lnRef idx="1">
            <a:schemeClr val="accent6"/>
          </a:lnRef>
          <a:fillRef idx="0">
            <a:schemeClr val="accent6"/>
          </a:fillRef>
          <a:effectRef idx="0">
            <a:schemeClr val="accent6"/>
          </a:effectRef>
          <a:fontRef idx="minor">
            <a:schemeClr val="tx1"/>
          </a:fontRef>
        </p:style>
      </p:cxnSp>
      <p:pic>
        <p:nvPicPr>
          <p:cNvPr id="9" name="Kép 8" descr="biztonsagtechnika.jpg"/>
          <p:cNvPicPr>
            <a:picLocks noChangeAspect="1"/>
          </p:cNvPicPr>
          <p:nvPr/>
        </p:nvPicPr>
        <p:blipFill>
          <a:blip r:embed="rId6" cstate="print"/>
          <a:stretch>
            <a:fillRect/>
          </a:stretch>
        </p:blipFill>
        <p:spPr>
          <a:xfrm>
            <a:off x="1755647" y="4130221"/>
            <a:ext cx="1500198" cy="995652"/>
          </a:xfrm>
          <a:prstGeom prst="rect">
            <a:avLst/>
          </a:prstGeom>
          <a:ln w="12700">
            <a:solidFill>
              <a:schemeClr val="tx1"/>
            </a:solidFill>
            <a:round/>
          </a:ln>
        </p:spPr>
      </p:pic>
      <p:cxnSp>
        <p:nvCxnSpPr>
          <p:cNvPr id="10" name="Egyenes összekötő 9"/>
          <p:cNvCxnSpPr/>
          <p:nvPr/>
        </p:nvCxnSpPr>
        <p:spPr>
          <a:xfrm rot="10800000" flipV="1">
            <a:off x="1577052" y="4053591"/>
            <a:ext cx="1857388" cy="1214446"/>
          </a:xfrm>
          <a:prstGeom prst="line">
            <a:avLst/>
          </a:prstGeom>
          <a:ln w="15875" cmpd="sng"/>
        </p:spPr>
        <p:style>
          <a:lnRef idx="1">
            <a:schemeClr val="accent6"/>
          </a:lnRef>
          <a:fillRef idx="0">
            <a:schemeClr val="accent6"/>
          </a:fillRef>
          <a:effectRef idx="0">
            <a:schemeClr val="accent6"/>
          </a:effectRef>
          <a:fontRef idx="minor">
            <a:schemeClr val="tx1"/>
          </a:fontRef>
        </p:style>
      </p:cxnSp>
      <p:cxnSp>
        <p:nvCxnSpPr>
          <p:cNvPr id="11" name="Egyenes összekötő 10"/>
          <p:cNvCxnSpPr/>
          <p:nvPr/>
        </p:nvCxnSpPr>
        <p:spPr>
          <a:xfrm>
            <a:off x="1562045" y="4056543"/>
            <a:ext cx="1785950" cy="114300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723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endParaRPr lang="en" sz="3200" dirty="0"/>
          </a:p>
        </p:txBody>
      </p:sp>
      <p:sp>
        <p:nvSpPr>
          <p:cNvPr id="3" name="Tartalom helye 2"/>
          <p:cNvSpPr>
            <a:spLocks noGrp="1"/>
          </p:cNvSpPr>
          <p:nvPr>
            <p:ph idx="1"/>
          </p:nvPr>
        </p:nvSpPr>
        <p:spPr/>
        <p:txBody>
          <a:bodyPr>
            <a:normAutofit/>
          </a:bodyPr>
          <a:lstStyle/>
          <a:p>
            <a:pPr algn="l" rtl="0">
              <a:buNone/>
            </a:pPr>
            <a:r>
              <a:rPr lang="en" sz="1800" b="1" i="0" u="none" baseline="0" dirty="0">
                <a:latin typeface="Cambria" panose="02040503050406030204" pitchFamily="18" charset="0"/>
              </a:rPr>
              <a:t>How does one use a fire extinguisher?</a:t>
            </a:r>
          </a:p>
          <a:p>
            <a:pPr algn="just" rtl="0"/>
            <a:r>
              <a:rPr lang="en" sz="1400" b="0" i="0" u="none" baseline="0" dirty="0">
                <a:latin typeface="Cambria" panose="02040503050406030204" pitchFamily="18" charset="0"/>
              </a:rPr>
              <a:t>The fire extinguishers on standby are operated by a propellant gas. It means that the cylinder is under static pressure of approx. 14 bar. There is a handle on the top of the cylinder, with the operating lever attached, which you can activate by removing the safety pin and pushing the lever to discharge the agent. Of course, use the other hand to aim the hose toward the fire. </a:t>
            </a:r>
          </a:p>
          <a:p>
            <a:pPr algn="just" rtl="0"/>
            <a:r>
              <a:rPr lang="en" sz="1400" b="0" i="0" u="none" baseline="0" dirty="0">
                <a:latin typeface="Cambria" panose="02040503050406030204" pitchFamily="18" charset="0"/>
              </a:rPr>
              <a:t>Important: Whatever unit you use, do not operate it continuously, but rather in small bursts to make fire fighting more effective.</a:t>
            </a:r>
          </a:p>
          <a:p>
            <a:pPr algn="l" rtl="0">
              <a:buNone/>
            </a:pPr>
            <a:r>
              <a:rPr lang="en" sz="1800" b="1" i="0" u="none" baseline="0" dirty="0">
                <a:latin typeface="Cambria" panose="02040503050406030204" pitchFamily="18" charset="0"/>
              </a:rPr>
              <a:t>What is the correct distance from the fire to use an extinguisher?</a:t>
            </a:r>
          </a:p>
          <a:p>
            <a:pPr algn="just" rtl="0"/>
            <a:r>
              <a:rPr lang="en" sz="1400" b="0" i="0" u="none" baseline="0" dirty="0">
                <a:latin typeface="Cambria" panose="02040503050406030204" pitchFamily="18" charset="0"/>
              </a:rPr>
              <a:t>The effective range of an extinguisher using 1 kg of dry chemical agent is 1 meter.  Those with 2 or 3 kg of agent can be used from 2 meters, the ones with 6 or 12 kg of agent from 3 meters. All fire extinguishers operate for approx. 10 seconds</a:t>
            </a:r>
            <a:r>
              <a:rPr lang="en" sz="1400" b="0" i="0" u="none" baseline="0" dirty="0" smtClean="0">
                <a:latin typeface="Cambria" panose="02040503050406030204" pitchFamily="18" charset="0"/>
              </a:rPr>
              <a:t>.</a:t>
            </a:r>
            <a:endParaRPr lang="hu-HU" sz="1400" dirty="0">
              <a:latin typeface="Cambria" panose="02040503050406030204" pitchFamily="18" charset="0"/>
            </a:endParaRPr>
          </a:p>
          <a:p>
            <a:pPr marL="355600" indent="0" algn="just" rtl="0">
              <a:spcBef>
                <a:spcPts val="0"/>
              </a:spcBef>
              <a:buNone/>
            </a:pPr>
            <a:r>
              <a:rPr lang="en" sz="1400" b="0" i="0" u="none" baseline="0" dirty="0" smtClean="0">
                <a:latin typeface="Cambria" panose="02040503050406030204" pitchFamily="18" charset="0"/>
              </a:rPr>
              <a:t>With </a:t>
            </a:r>
            <a:r>
              <a:rPr lang="en" sz="1400" b="0" i="0" u="none" baseline="0" dirty="0">
                <a:latin typeface="Cambria" panose="02040503050406030204" pitchFamily="18" charset="0"/>
              </a:rPr>
              <a:t>the exception of CO2 extinguishers, all units have similar parameters. </a:t>
            </a:r>
          </a:p>
          <a:p>
            <a:pPr algn="just" rtl="0"/>
            <a:r>
              <a:rPr lang="en" sz="1400" b="0" i="0" u="none" baseline="0" dirty="0">
                <a:latin typeface="Cambria" panose="02040503050406030204" pitchFamily="18" charset="0"/>
              </a:rPr>
              <a:t>When you use a CO2 unit, you need to move much closer to the fire, because the gas evaporates very quickly. Another key piece of information to remember is to use only the structural units designed for handling. The CO2 is discharged from the unit at approx. –78 °C, which can cause severe frostbite.</a:t>
            </a:r>
          </a:p>
        </p:txBody>
      </p:sp>
    </p:spTree>
    <p:extLst>
      <p:ext uri="{BB962C8B-B14F-4D97-AF65-F5344CB8AC3E}">
        <p14:creationId xmlns:p14="http://schemas.microsoft.com/office/powerpoint/2010/main" val="4076839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99592" y="476672"/>
            <a:ext cx="7776864" cy="5256585"/>
          </a:xfrm>
        </p:spPr>
        <p:txBody>
          <a:bodyPr>
            <a:noAutofit/>
          </a:bodyPr>
          <a:lstStyle/>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800" b="1" i="0" u="none" baseline="0">
                <a:latin typeface="Cambria" panose="02040503050406030204" pitchFamily="18" charset="0"/>
              </a:rPr>
              <a:t>12, 6 and 2 kg dry chemical extinguishers:</a:t>
            </a:r>
            <a:r>
              <a:rPr lang="en" sz="1400" b="0" i="0" u="none" baseline="0">
                <a:latin typeface="Cambria" panose="02040503050406030204" pitchFamily="18" charset="0"/>
              </a:rPr>
              <a:t>	</a:t>
            </a:r>
            <a:endParaRPr lang="en" sz="1400" dirty="0" smtClean="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smtClean="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smtClean="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smtClean="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smtClean="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 sz="1400" dirty="0">
              <a:latin typeface="Cambria" panose="02040503050406030204" pitchFamily="18" charset="0"/>
            </a:endParaRPr>
          </a:p>
          <a:p>
            <a:pPr marL="0" lvl="1" indent="0" algn="l" rtl="0">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 sz="1800" b="1" i="0" u="none" baseline="0">
                <a:latin typeface="Cambria" panose="02040503050406030204" pitchFamily="18" charset="0"/>
              </a:rPr>
              <a:t> 2 and 5 kg CO</a:t>
            </a:r>
            <a:r>
              <a:rPr lang="en" sz="1800" b="1" i="0" u="none" baseline="-25000">
                <a:latin typeface="Cambria" panose="02040503050406030204" pitchFamily="18" charset="0"/>
              </a:rPr>
              <a:t>2 </a:t>
            </a:r>
            <a:r>
              <a:rPr lang="en" sz="1800" b="1" i="0" u="none" baseline="0">
                <a:latin typeface="Cambria" panose="02040503050406030204" pitchFamily="18" charset="0"/>
              </a:rPr>
              <a:t>extinguishers: </a:t>
            </a:r>
          </a:p>
        </p:txBody>
      </p:sp>
      <p:pic>
        <p:nvPicPr>
          <p:cNvPr id="7" name="Kép 6" descr="készülékek.jpg"/>
          <p:cNvPicPr>
            <a:picLocks noChangeAspect="1"/>
          </p:cNvPicPr>
          <p:nvPr/>
        </p:nvPicPr>
        <p:blipFill>
          <a:blip r:embed="rId2" cstate="print"/>
          <a:stretch>
            <a:fillRect/>
          </a:stretch>
        </p:blipFill>
        <p:spPr>
          <a:xfrm>
            <a:off x="1400797" y="1052736"/>
            <a:ext cx="1587027" cy="1782530"/>
          </a:xfrm>
          <a:prstGeom prst="rect">
            <a:avLst/>
          </a:prstGeom>
        </p:spPr>
      </p:pic>
      <p:pic>
        <p:nvPicPr>
          <p:cNvPr id="8" name="Kép 7"/>
          <p:cNvPicPr>
            <a:picLocks noChangeAspect="1"/>
          </p:cNvPicPr>
          <p:nvPr/>
        </p:nvPicPr>
        <p:blipFill rotWithShape="1">
          <a:blip r:embed="rId3" cstate="print">
            <a:extLst>
              <a:ext uri="{28A0092B-C50C-407E-A947-70E740481C1C}">
                <a14:useLocalDpi xmlns:a14="http://schemas.microsoft.com/office/drawing/2010/main" val="0"/>
              </a:ext>
            </a:extLst>
          </a:blip>
          <a:srcRect t="33704" b="35417"/>
          <a:stretch/>
        </p:blipFill>
        <p:spPr>
          <a:xfrm>
            <a:off x="3779912" y="1169583"/>
            <a:ext cx="3340602" cy="1539337"/>
          </a:xfrm>
          <a:prstGeom prst="rect">
            <a:avLst/>
          </a:prstGeom>
        </p:spPr>
      </p:pic>
      <p:pic>
        <p:nvPicPr>
          <p:cNvPr id="9" name="Kép 8" descr="tuz_2kg_co.jpg"/>
          <p:cNvPicPr>
            <a:picLocks noChangeAspect="1"/>
          </p:cNvPicPr>
          <p:nvPr/>
        </p:nvPicPr>
        <p:blipFill>
          <a:blip r:embed="rId4" cstate="print"/>
          <a:stretch>
            <a:fillRect/>
          </a:stretch>
        </p:blipFill>
        <p:spPr>
          <a:xfrm>
            <a:off x="1369463" y="3645024"/>
            <a:ext cx="1330329" cy="2140860"/>
          </a:xfrm>
          <a:prstGeom prst="rect">
            <a:avLst/>
          </a:prstGeom>
        </p:spPr>
      </p:pic>
      <p:pic>
        <p:nvPicPr>
          <p:cNvPr id="10" name="Kép 9" descr="CO2.bmp"/>
          <p:cNvPicPr>
            <a:picLocks noChangeAspect="1"/>
          </p:cNvPicPr>
          <p:nvPr/>
        </p:nvPicPr>
        <p:blipFill>
          <a:blip r:embed="rId5" cstate="print"/>
          <a:stretch>
            <a:fillRect/>
          </a:stretch>
        </p:blipFill>
        <p:spPr>
          <a:xfrm>
            <a:off x="3707904" y="4005064"/>
            <a:ext cx="3399754" cy="1471604"/>
          </a:xfrm>
          <a:prstGeom prst="rect">
            <a:avLst/>
          </a:prstGeom>
        </p:spPr>
      </p:pic>
    </p:spTree>
    <p:extLst>
      <p:ext uri="{BB962C8B-B14F-4D97-AF65-F5344CB8AC3E}">
        <p14:creationId xmlns:p14="http://schemas.microsoft.com/office/powerpoint/2010/main" val="2925285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ép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60648"/>
            <a:ext cx="7295740" cy="5616624"/>
          </a:xfrm>
          <a:prstGeom prst="rect">
            <a:avLst/>
          </a:prstGeom>
        </p:spPr>
      </p:pic>
      <p:sp>
        <p:nvSpPr>
          <p:cNvPr id="2" name="Szövegdoboz 1"/>
          <p:cNvSpPr txBox="1"/>
          <p:nvPr/>
        </p:nvSpPr>
        <p:spPr>
          <a:xfrm>
            <a:off x="1187624" y="188640"/>
            <a:ext cx="5688632" cy="360040"/>
          </a:xfrm>
          <a:prstGeom prst="rect">
            <a:avLst/>
          </a:prstGeom>
          <a:solidFill>
            <a:schemeClr val="bg1"/>
          </a:solidFill>
        </p:spPr>
        <p:txBody>
          <a:bodyPr wrap="square" lIns="0" tIns="0" rIns="0" bIns="0" rtlCol="0">
            <a:noAutofit/>
          </a:bodyPr>
          <a:lstStyle/>
          <a:p>
            <a:pPr algn="l" rtl="0"/>
            <a:r>
              <a:rPr lang="en" b="0" i="0" u="none" baseline="0" dirty="0">
                <a:solidFill>
                  <a:srgbClr val="FF0000"/>
                </a:solidFill>
              </a:rPr>
              <a:t>Correct use of fire extinguishers:</a:t>
            </a:r>
            <a:endParaRPr lang="en" dirty="0">
              <a:solidFill>
                <a:srgbClr val="FF0000"/>
              </a:solidFill>
            </a:endParaRPr>
          </a:p>
        </p:txBody>
      </p:sp>
      <p:sp>
        <p:nvSpPr>
          <p:cNvPr id="4" name="Szövegdoboz 3"/>
          <p:cNvSpPr txBox="1"/>
          <p:nvPr/>
        </p:nvSpPr>
        <p:spPr>
          <a:xfrm>
            <a:off x="1193302" y="446192"/>
            <a:ext cx="1290465" cy="216024"/>
          </a:xfrm>
          <a:prstGeom prst="rect">
            <a:avLst/>
          </a:prstGeom>
          <a:solidFill>
            <a:schemeClr val="bg1"/>
          </a:solidFill>
        </p:spPr>
        <p:txBody>
          <a:bodyPr wrap="square" lIns="0" tIns="0" rIns="0" bIns="0" rtlCol="0">
            <a:noAutofit/>
          </a:bodyPr>
          <a:lstStyle/>
          <a:p>
            <a:pPr algn="l" rtl="0"/>
            <a:r>
              <a:rPr lang="en" sz="1400" b="1" i="0" u="none" baseline="0" dirty="0"/>
              <a:t>incorrect</a:t>
            </a:r>
            <a:endParaRPr lang="en" b="1" dirty="0"/>
          </a:p>
        </p:txBody>
      </p:sp>
      <p:sp>
        <p:nvSpPr>
          <p:cNvPr id="5" name="Szövegdoboz 4"/>
          <p:cNvSpPr txBox="1"/>
          <p:nvPr/>
        </p:nvSpPr>
        <p:spPr>
          <a:xfrm>
            <a:off x="5436096" y="461432"/>
            <a:ext cx="1290465" cy="216024"/>
          </a:xfrm>
          <a:prstGeom prst="rect">
            <a:avLst/>
          </a:prstGeom>
          <a:solidFill>
            <a:schemeClr val="bg1"/>
          </a:solidFill>
        </p:spPr>
        <p:txBody>
          <a:bodyPr wrap="square" lIns="0" tIns="0" rIns="0" bIns="0" rtlCol="0">
            <a:noAutofit/>
          </a:bodyPr>
          <a:lstStyle/>
          <a:p>
            <a:pPr algn="l" rtl="0"/>
            <a:r>
              <a:rPr lang="en" sz="1400" b="1" i="0" u="none" baseline="0" dirty="0"/>
              <a:t>correct</a:t>
            </a:r>
            <a:endParaRPr lang="en" b="1" dirty="0"/>
          </a:p>
        </p:txBody>
      </p:sp>
      <p:sp>
        <p:nvSpPr>
          <p:cNvPr id="6" name="Szövegdoboz 5"/>
          <p:cNvSpPr txBox="1"/>
          <p:nvPr/>
        </p:nvSpPr>
        <p:spPr>
          <a:xfrm>
            <a:off x="5732512" y="701079"/>
            <a:ext cx="1719808" cy="279649"/>
          </a:xfrm>
          <a:prstGeom prst="rect">
            <a:avLst/>
          </a:prstGeom>
          <a:noFill/>
        </p:spPr>
        <p:txBody>
          <a:bodyPr wrap="square" lIns="0" tIns="0" rIns="0" bIns="0" rtlCol="0">
            <a:noAutofit/>
          </a:bodyPr>
          <a:lstStyle/>
          <a:p>
            <a:pPr algn="l" rtl="0">
              <a:lnSpc>
                <a:spcPct val="80000"/>
              </a:lnSpc>
            </a:pPr>
            <a:r>
              <a:rPr lang="en" sz="800" b="0" i="0" u="none" baseline="0" dirty="0"/>
              <a:t>but discharge it at the base of the flame downwind.</a:t>
            </a:r>
            <a:endParaRPr lang="en" sz="800" dirty="0"/>
          </a:p>
        </p:txBody>
      </p:sp>
      <p:sp>
        <p:nvSpPr>
          <p:cNvPr id="3" name="Téglalap 2"/>
          <p:cNvSpPr/>
          <p:nvPr/>
        </p:nvSpPr>
        <p:spPr>
          <a:xfrm>
            <a:off x="1907704" y="908720"/>
            <a:ext cx="90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1"/>
              </a:solidFill>
            </a:endParaRPr>
          </a:p>
        </p:txBody>
      </p:sp>
      <p:sp>
        <p:nvSpPr>
          <p:cNvPr id="8" name="Szövegdoboz 7"/>
          <p:cNvSpPr txBox="1"/>
          <p:nvPr/>
        </p:nvSpPr>
        <p:spPr>
          <a:xfrm>
            <a:off x="1547664" y="700316"/>
            <a:ext cx="1719808" cy="216023"/>
          </a:xfrm>
          <a:prstGeom prst="rect">
            <a:avLst/>
          </a:prstGeom>
          <a:noFill/>
        </p:spPr>
        <p:txBody>
          <a:bodyPr wrap="square" lIns="0" tIns="0" rIns="0" bIns="0" rtlCol="0">
            <a:noAutofit/>
          </a:bodyPr>
          <a:lstStyle/>
          <a:p>
            <a:pPr rtl="0">
              <a:lnSpc>
                <a:spcPct val="80000"/>
              </a:lnSpc>
            </a:pPr>
            <a:r>
              <a:rPr lang="en" sz="800" b="0" i="0" u="none" baseline="0" dirty="0"/>
              <a:t>The extinguishing agent must never be discharged upwind,</a:t>
            </a:r>
          </a:p>
        </p:txBody>
      </p:sp>
      <p:sp>
        <p:nvSpPr>
          <p:cNvPr id="9" name="Szövegdoboz 8"/>
          <p:cNvSpPr txBox="1"/>
          <p:nvPr/>
        </p:nvSpPr>
        <p:spPr>
          <a:xfrm>
            <a:off x="1547664" y="1765196"/>
            <a:ext cx="2376264" cy="367660"/>
          </a:xfrm>
          <a:prstGeom prst="rect">
            <a:avLst/>
          </a:prstGeom>
          <a:noFill/>
        </p:spPr>
        <p:txBody>
          <a:bodyPr wrap="square" lIns="0" tIns="0" rIns="0" bIns="0" rtlCol="0">
            <a:noAutofit/>
          </a:bodyPr>
          <a:lstStyle/>
          <a:p>
            <a:pPr algn="ctr" rtl="0">
              <a:lnSpc>
                <a:spcPct val="80000"/>
              </a:lnSpc>
            </a:pPr>
            <a:r>
              <a:rPr lang="en" sz="800" b="0" i="0" u="none" baseline="0" dirty="0"/>
              <a:t>Do not try this with the fire extinguisher. The extinguishing agent must not be carelessly discharged into the flame,</a:t>
            </a:r>
          </a:p>
        </p:txBody>
      </p:sp>
      <p:sp>
        <p:nvSpPr>
          <p:cNvPr id="13" name="Téglalap 12"/>
          <p:cNvSpPr/>
          <p:nvPr/>
        </p:nvSpPr>
        <p:spPr>
          <a:xfrm>
            <a:off x="3445024" y="2734072"/>
            <a:ext cx="8640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1"/>
              </a:solidFill>
            </a:endParaRPr>
          </a:p>
        </p:txBody>
      </p:sp>
      <p:sp>
        <p:nvSpPr>
          <p:cNvPr id="16" name="Szövegdoboz 15"/>
          <p:cNvSpPr txBox="1"/>
          <p:nvPr/>
        </p:nvSpPr>
        <p:spPr>
          <a:xfrm>
            <a:off x="5724128" y="1772816"/>
            <a:ext cx="2448272" cy="360040"/>
          </a:xfrm>
          <a:prstGeom prst="rect">
            <a:avLst/>
          </a:prstGeom>
          <a:noFill/>
        </p:spPr>
        <p:txBody>
          <a:bodyPr wrap="square" lIns="0" tIns="0" rIns="0" bIns="0" rtlCol="0">
            <a:noAutofit/>
          </a:bodyPr>
          <a:lstStyle/>
          <a:p>
            <a:pPr algn="l" rtl="0">
              <a:lnSpc>
                <a:spcPct val="80000"/>
              </a:lnSpc>
            </a:pPr>
            <a:r>
              <a:rPr lang="en" sz="800" b="0" i="0" u="none" baseline="0" dirty="0"/>
              <a:t>but select the unit that can safely extinguish the fire. Keep some of the extinguishing agent in reserve to put out any secondary flames.</a:t>
            </a:r>
            <a:endParaRPr lang="en" sz="800" dirty="0"/>
          </a:p>
        </p:txBody>
      </p:sp>
      <p:sp>
        <p:nvSpPr>
          <p:cNvPr id="17" name="Szövegdoboz 16"/>
          <p:cNvSpPr txBox="1"/>
          <p:nvPr/>
        </p:nvSpPr>
        <p:spPr>
          <a:xfrm>
            <a:off x="1547664" y="2816932"/>
            <a:ext cx="2304256" cy="216024"/>
          </a:xfrm>
          <a:prstGeom prst="rect">
            <a:avLst/>
          </a:prstGeom>
          <a:noFill/>
        </p:spPr>
        <p:txBody>
          <a:bodyPr wrap="square" lIns="0" tIns="0" rIns="0" bIns="0" rtlCol="0">
            <a:noAutofit/>
          </a:bodyPr>
          <a:lstStyle/>
          <a:p>
            <a:pPr marL="898525" indent="-898525" algn="l" defTabSz="808038" rtl="0">
              <a:lnSpc>
                <a:spcPct val="80000"/>
              </a:lnSpc>
            </a:pPr>
            <a:r>
              <a:rPr lang="en" sz="800" b="0" i="0" u="none" baseline="0" dirty="0"/>
              <a:t>Do not attempt to extinguish a large fire with a single extinguisher,</a:t>
            </a:r>
            <a:endParaRPr lang="en" sz="800" dirty="0"/>
          </a:p>
        </p:txBody>
      </p:sp>
      <p:sp>
        <p:nvSpPr>
          <p:cNvPr id="18" name="Szövegdoboz 17"/>
          <p:cNvSpPr txBox="1"/>
          <p:nvPr/>
        </p:nvSpPr>
        <p:spPr>
          <a:xfrm>
            <a:off x="5732512" y="3872863"/>
            <a:ext cx="2304256" cy="216024"/>
          </a:xfrm>
          <a:prstGeom prst="rect">
            <a:avLst/>
          </a:prstGeom>
          <a:noFill/>
        </p:spPr>
        <p:txBody>
          <a:bodyPr wrap="square" lIns="0" tIns="0" rIns="0" bIns="0" rtlCol="0">
            <a:noAutofit/>
          </a:bodyPr>
          <a:lstStyle/>
          <a:p>
            <a:pPr algn="l" rtl="0">
              <a:lnSpc>
                <a:spcPct val="80000"/>
              </a:lnSpc>
            </a:pPr>
            <a:r>
              <a:rPr lang="en" sz="800" b="0" i="0" u="none" baseline="0" dirty="0"/>
              <a:t>but discharge on the surface of the liquid.</a:t>
            </a:r>
            <a:endParaRPr lang="en" sz="800" dirty="0"/>
          </a:p>
        </p:txBody>
      </p:sp>
      <p:sp>
        <p:nvSpPr>
          <p:cNvPr id="19" name="Szövegdoboz 18"/>
          <p:cNvSpPr txBox="1"/>
          <p:nvPr/>
        </p:nvSpPr>
        <p:spPr>
          <a:xfrm>
            <a:off x="5732512" y="2794072"/>
            <a:ext cx="2439888" cy="216024"/>
          </a:xfrm>
          <a:prstGeom prst="rect">
            <a:avLst/>
          </a:prstGeom>
          <a:noFill/>
        </p:spPr>
        <p:txBody>
          <a:bodyPr wrap="square" lIns="0" tIns="0" rIns="0" bIns="0" rtlCol="0">
            <a:noAutofit/>
          </a:bodyPr>
          <a:lstStyle/>
          <a:p>
            <a:pPr algn="l" rtl="0">
              <a:lnSpc>
                <a:spcPct val="80000"/>
              </a:lnSpc>
            </a:pPr>
            <a:r>
              <a:rPr lang="en" sz="800" b="0" i="0" u="none" baseline="0" dirty="0"/>
              <a:t>but use a larger unit, or several persons must start fire extinguishing at the same time.</a:t>
            </a:r>
            <a:endParaRPr lang="en" sz="800" dirty="0"/>
          </a:p>
        </p:txBody>
      </p:sp>
      <p:sp>
        <p:nvSpPr>
          <p:cNvPr id="20" name="Szövegdoboz 19"/>
          <p:cNvSpPr txBox="1"/>
          <p:nvPr/>
        </p:nvSpPr>
        <p:spPr>
          <a:xfrm>
            <a:off x="1547664" y="3853428"/>
            <a:ext cx="2304256" cy="216024"/>
          </a:xfrm>
          <a:prstGeom prst="rect">
            <a:avLst/>
          </a:prstGeom>
          <a:noFill/>
        </p:spPr>
        <p:txBody>
          <a:bodyPr wrap="square" lIns="0" tIns="0" rIns="0" bIns="0" rtlCol="0">
            <a:noAutofit/>
          </a:bodyPr>
          <a:lstStyle/>
          <a:p>
            <a:pPr algn="l" rtl="0">
              <a:lnSpc>
                <a:spcPct val="80000"/>
              </a:lnSpc>
            </a:pPr>
            <a:r>
              <a:rPr lang="en" sz="800" b="0" i="0" u="none" baseline="0" dirty="0"/>
              <a:t>In the case of a liquid fire, do not direct the extinguishing jet into the liquid,</a:t>
            </a:r>
            <a:endParaRPr lang="en" sz="800" dirty="0"/>
          </a:p>
        </p:txBody>
      </p:sp>
      <p:sp>
        <p:nvSpPr>
          <p:cNvPr id="21" name="Szövegdoboz 20"/>
          <p:cNvSpPr txBox="1"/>
          <p:nvPr/>
        </p:nvSpPr>
        <p:spPr>
          <a:xfrm>
            <a:off x="1547664" y="4905164"/>
            <a:ext cx="2448272" cy="324036"/>
          </a:xfrm>
          <a:prstGeom prst="rect">
            <a:avLst/>
          </a:prstGeom>
          <a:noFill/>
        </p:spPr>
        <p:txBody>
          <a:bodyPr wrap="square" lIns="0" tIns="0" rIns="0" bIns="0" rtlCol="0">
            <a:noAutofit/>
          </a:bodyPr>
          <a:lstStyle/>
          <a:p>
            <a:pPr algn="l" rtl="0">
              <a:lnSpc>
                <a:spcPct val="80000"/>
              </a:lnSpc>
            </a:pPr>
            <a:r>
              <a:rPr lang="en" sz="800" b="0" i="0" u="none" baseline="0" dirty="0"/>
              <a:t>Do not leave the unit without a safety pin, or that has been used on standby, in its installation location </a:t>
            </a:r>
            <a:endParaRPr lang="hu-HU" sz="800" b="0" i="0" u="none" baseline="0" dirty="0" smtClean="0"/>
          </a:p>
          <a:p>
            <a:pPr marL="358775" algn="l" rtl="0">
              <a:lnSpc>
                <a:spcPct val="80000"/>
              </a:lnSpc>
            </a:pPr>
            <a:r>
              <a:rPr lang="en" sz="800" b="0" i="0" u="none" baseline="0" dirty="0" smtClean="0"/>
              <a:t>without </a:t>
            </a:r>
            <a:r>
              <a:rPr lang="en" sz="800" b="0" i="0" u="none" baseline="0" dirty="0"/>
              <a:t>inspection,</a:t>
            </a:r>
            <a:endParaRPr lang="en" sz="800" dirty="0"/>
          </a:p>
        </p:txBody>
      </p:sp>
      <p:sp>
        <p:nvSpPr>
          <p:cNvPr id="22" name="Szövegdoboz 21"/>
          <p:cNvSpPr txBox="1"/>
          <p:nvPr/>
        </p:nvSpPr>
        <p:spPr>
          <a:xfrm>
            <a:off x="5724128" y="4907801"/>
            <a:ext cx="2304256" cy="216024"/>
          </a:xfrm>
          <a:prstGeom prst="rect">
            <a:avLst/>
          </a:prstGeom>
          <a:noFill/>
        </p:spPr>
        <p:txBody>
          <a:bodyPr wrap="square" lIns="0" tIns="0" rIns="0" bIns="0" rtlCol="0">
            <a:noAutofit/>
          </a:bodyPr>
          <a:lstStyle/>
          <a:p>
            <a:pPr algn="l" rtl="0">
              <a:lnSpc>
                <a:spcPct val="80000"/>
              </a:lnSpc>
            </a:pPr>
            <a:r>
              <a:rPr lang="en" sz="800" b="0" i="0" u="none" baseline="0" dirty="0"/>
              <a:t>you must have the extinguisher inspected.</a:t>
            </a:r>
            <a:endParaRPr lang="en" sz="800" dirty="0"/>
          </a:p>
        </p:txBody>
      </p:sp>
    </p:spTree>
    <p:extLst>
      <p:ext uri="{BB962C8B-B14F-4D97-AF65-F5344CB8AC3E}">
        <p14:creationId xmlns:p14="http://schemas.microsoft.com/office/powerpoint/2010/main" val="4162838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4_3prezentacio">
  <a:themeElements>
    <a:clrScheme name="Zeneakadémia prezentáció">
      <a:dk1>
        <a:sysClr val="windowText" lastClr="000000"/>
      </a:dk1>
      <a:lt1>
        <a:sysClr val="window" lastClr="FFFFFF"/>
      </a:lt1>
      <a:dk2>
        <a:srgbClr val="1F497D"/>
      </a:dk2>
      <a:lt2>
        <a:srgbClr val="EEECE1"/>
      </a:lt2>
      <a:accent1>
        <a:srgbClr val="A39161"/>
      </a:accent1>
      <a:accent2>
        <a:srgbClr val="A39161"/>
      </a:accent2>
      <a:accent3>
        <a:srgbClr val="A39161"/>
      </a:accent3>
      <a:accent4>
        <a:srgbClr val="A39161"/>
      </a:accent4>
      <a:accent5>
        <a:srgbClr val="4BACC6"/>
      </a:accent5>
      <a:accent6>
        <a:srgbClr val="F79646"/>
      </a:accent6>
      <a:hlink>
        <a:srgbClr val="0000FF"/>
      </a:hlink>
      <a:folHlink>
        <a:srgbClr val="800080"/>
      </a:folHlink>
    </a:clrScheme>
    <a:fontScheme name="Zeneakadémia prezentáció">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43000"/>
          </a:srgbClr>
        </a:solidFill>
        <a:ln>
          <a:solidFill>
            <a:schemeClr val="accent1">
              <a:shade val="50000"/>
              <a:alpha val="40000"/>
            </a:schemeClr>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4_3prezentacio</Template>
  <TotalTime>333</TotalTime>
  <Words>2603</Words>
  <Application>Microsoft Office PowerPoint</Application>
  <PresentationFormat>Diavetítés a képernyőre (4:3 oldalarány)</PresentationFormat>
  <Paragraphs>236</Paragraphs>
  <Slides>22</Slides>
  <Notes>0</Notes>
  <HiddenSlides>0</HiddenSlides>
  <MMClips>0</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4_3prezentacio</vt:lpstr>
      <vt:lpstr>PowerPoint bemutató</vt:lpstr>
      <vt:lpstr>Legal background</vt:lpstr>
      <vt:lpstr>I. General rules of use</vt:lpstr>
      <vt:lpstr>PowerPoint bemutató</vt:lpstr>
      <vt:lpstr>II. Stocking and storing</vt:lpstr>
      <vt:lpstr>III. Fire-extinguishers and their labelling</vt:lpstr>
      <vt:lpstr>PowerPoint bemutató</vt:lpstr>
      <vt:lpstr>PowerPoint bemutató</vt:lpstr>
      <vt:lpstr>PowerPoint bemutató</vt:lpstr>
      <vt:lpstr>IV. What to do in case of a fire?</vt:lpstr>
      <vt:lpstr>V. Labeling of escape routes</vt:lpstr>
      <vt:lpstr>VI. What to do in case of a fire?</vt:lpstr>
      <vt:lpstr>VII. Information related to smoking</vt:lpstr>
      <vt:lpstr>Intelligent Fire Detection Centre  and its equipment</vt:lpstr>
      <vt:lpstr>PowerPoint bemutató</vt:lpstr>
      <vt:lpstr>Fire protection training</vt:lpstr>
      <vt:lpstr>Fire prevention</vt:lpstr>
      <vt:lpstr>Fire protection rules for offices and classrooms</vt:lpstr>
      <vt:lpstr>Kitchenette fire protection rules</vt:lpstr>
      <vt:lpstr>Fire protection fine</vt:lpstr>
      <vt:lpstr>Fire protection fine</vt:lpstr>
      <vt:lpstr>Fire protection devices and equipment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Lakatos Gergely</dc:creator>
  <cp:lastModifiedBy>Sugó Lilla</cp:lastModifiedBy>
  <cp:revision>52</cp:revision>
  <dcterms:created xsi:type="dcterms:W3CDTF">2015-05-12T11:58:33Z</dcterms:created>
  <dcterms:modified xsi:type="dcterms:W3CDTF">2015-12-08T10:26:57Z</dcterms:modified>
</cp:coreProperties>
</file>