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autoAdjust="0"/>
    <p:restoredTop sz="94629" autoAdjust="0"/>
  </p:normalViewPr>
  <p:slideViewPr>
    <p:cSldViewPr>
      <p:cViewPr>
        <p:scale>
          <a:sx n="75" d="100"/>
          <a:sy n="75" d="100"/>
        </p:scale>
        <p:origin x="-2064" y="-8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0B73F-79EE-4E63-820F-101765896951}" type="datetimeFigureOut">
              <a:rPr lang="hu-HU" smtClean="0"/>
              <a:t>2015.12.08.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3B3ED-D86E-4201-A45F-52B1BC6D8024}" type="slidenum">
              <a:rPr lang="hu-HU" smtClean="0"/>
              <a:t>‹#›</a:t>
            </a:fld>
            <a:endParaRPr lang="hu-HU"/>
          </a:p>
        </p:txBody>
      </p:sp>
    </p:spTree>
    <p:extLst>
      <p:ext uri="{BB962C8B-B14F-4D97-AF65-F5344CB8AC3E}">
        <p14:creationId xmlns:p14="http://schemas.microsoft.com/office/powerpoint/2010/main" val="179291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12BD3-F2B8-4C56-B656-CB6EA1D37EC6}" type="datetimeFigureOut">
              <a:rPr lang="hu-HU" smtClean="0"/>
              <a:t>2015.12.08.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4B1A3-A446-4A81-936F-189C6584B1BA}" type="slidenum">
              <a:rPr lang="hu-HU" smtClean="0"/>
              <a:t>‹#›</a:t>
            </a:fld>
            <a:endParaRPr lang="hu-HU"/>
          </a:p>
        </p:txBody>
      </p:sp>
    </p:spTree>
    <p:extLst>
      <p:ext uri="{BB962C8B-B14F-4D97-AF65-F5344CB8AC3E}">
        <p14:creationId xmlns:p14="http://schemas.microsoft.com/office/powerpoint/2010/main" val="159168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yitódia">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25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ctrTitle" hasCustomPrompt="1"/>
          </p:nvPr>
        </p:nvSpPr>
        <p:spPr>
          <a:xfrm>
            <a:off x="1475656" y="1916832"/>
            <a:ext cx="6768752" cy="1470025"/>
          </a:xfrm>
        </p:spPr>
        <p:txBody>
          <a:bodyPr/>
          <a:lstStyle>
            <a:lvl1pPr>
              <a:defRPr/>
            </a:lvl1pPr>
          </a:lstStyle>
          <a:p>
            <a:r>
              <a:rPr lang="hu-HU" dirty="0" smtClean="0"/>
              <a:t>Címdia</a:t>
            </a:r>
            <a:endParaRPr lang="hu-HU" dirty="0"/>
          </a:p>
        </p:txBody>
      </p:sp>
      <p:sp>
        <p:nvSpPr>
          <p:cNvPr id="3" name="Alcím 2"/>
          <p:cNvSpPr>
            <a:spLocks noGrp="1"/>
          </p:cNvSpPr>
          <p:nvPr>
            <p:ph type="subTitle" idx="1"/>
          </p:nvPr>
        </p:nvSpPr>
        <p:spPr>
          <a:xfrm>
            <a:off x="2267744" y="3886200"/>
            <a:ext cx="525658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Tree>
    <p:extLst>
      <p:ext uri="{BB962C8B-B14F-4D97-AF65-F5344CB8AC3E}">
        <p14:creationId xmlns:p14="http://schemas.microsoft.com/office/powerpoint/2010/main" val="20434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3" name="Tartalom helye 2"/>
          <p:cNvSpPr>
            <a:spLocks noGrp="1"/>
          </p:cNvSpPr>
          <p:nvPr>
            <p:ph idx="1"/>
          </p:nvPr>
        </p:nvSpPr>
        <p:spPr>
          <a:xfrm>
            <a:off x="899592" y="1196752"/>
            <a:ext cx="7776864" cy="4536505"/>
          </a:xfrm>
        </p:spPr>
        <p:txBody>
          <a:bodyPr/>
          <a:lstStyle>
            <a:lvl1pPr marL="342900" indent="-342900">
              <a:buClr>
                <a:schemeClr val="accent1"/>
              </a:buClr>
              <a:buFont typeface="Arial" pitchFamily="34" charset="0"/>
              <a:buChar char="•"/>
              <a:defRPr/>
            </a:lvl1pPr>
            <a:lvl2pPr marL="742950" indent="-285750">
              <a:buClr>
                <a:schemeClr val="accent1"/>
              </a:buClr>
              <a:buFont typeface="Arial" pitchFamily="34" charset="0"/>
              <a:buChar char="•"/>
              <a:defRPr/>
            </a:lvl2pPr>
            <a:lvl3pPr marL="1143000" indent="-228600">
              <a:buClr>
                <a:schemeClr val="accent1"/>
              </a:buClr>
              <a:buFont typeface="Arial" pitchFamily="34" charset="0"/>
              <a:buChar char="•"/>
              <a:defRPr/>
            </a:lvl3pPr>
            <a:lvl4pPr marL="1600200" indent="-228600">
              <a:buClr>
                <a:schemeClr val="accent1"/>
              </a:buClr>
              <a:buFont typeface="Arial" pitchFamily="34" charset="0"/>
              <a:buChar char="•"/>
              <a:defRPr/>
            </a:lvl4pPr>
            <a:lvl5pPr marL="2057400" indent="-228600">
              <a:buClr>
                <a:schemeClr val="accent1"/>
              </a:buClr>
              <a:buFont typeface="Arial" pitchFamily="34" charset="0"/>
              <a:buChar cha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0BB12148-969C-457B-A62C-B8DFC636838F}" type="slidenum">
              <a:rPr lang="hu-HU" smtClean="0"/>
              <a:t>‹#›</a:t>
            </a:fld>
            <a:endParaRPr lang="hu-HU" dirty="0"/>
          </a:p>
        </p:txBody>
      </p:sp>
      <p:sp>
        <p:nvSpPr>
          <p:cNvPr id="8"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9B288949-5308-4024-B2A0-0065EC570203}" type="datetime1">
              <a:rPr lang="hu-HU" smtClean="0"/>
              <a:t>2015.12.08.</a:t>
            </a:fld>
            <a:endParaRPr lang="hu-HU" dirty="0"/>
          </a:p>
        </p:txBody>
      </p:sp>
    </p:spTree>
    <p:extLst>
      <p:ext uri="{BB962C8B-B14F-4D97-AF65-F5344CB8AC3E}">
        <p14:creationId xmlns:p14="http://schemas.microsoft.com/office/powerpoint/2010/main" val="4253245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 helye 2"/>
          <p:cNvSpPr>
            <a:spLocks noGrp="1"/>
          </p:cNvSpPr>
          <p:nvPr>
            <p:ph type="body" idx="1"/>
          </p:nvPr>
        </p:nvSpPr>
        <p:spPr>
          <a:xfrm>
            <a:off x="899592" y="1124744"/>
            <a:ext cx="3600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99592" y="1916833"/>
            <a:ext cx="3597796" cy="3888432"/>
          </a:xfrm>
        </p:spPr>
        <p:txBody>
          <a:bodyPr/>
          <a:lstStyle>
            <a:lvl1pPr marL="342900" indent="-342900">
              <a:buClr>
                <a:schemeClr val="accent1"/>
              </a:buClr>
              <a:buFont typeface="Arial" pitchFamily="34" charset="0"/>
              <a:buChar char="•"/>
              <a:defRPr sz="2400"/>
            </a:lvl1pPr>
            <a:lvl2pPr marL="742950" indent="-285750">
              <a:buClr>
                <a:schemeClr val="accent1"/>
              </a:buClr>
              <a:buFont typeface="Arial" pitchFamily="34" charset="0"/>
              <a:buChar char="•"/>
              <a:defRPr sz="2000"/>
            </a:lvl2pPr>
            <a:lvl3pPr marL="1143000" indent="-228600">
              <a:buClr>
                <a:schemeClr val="accent1"/>
              </a:buClr>
              <a:buFont typeface="Arial" pitchFamily="34" charset="0"/>
              <a:buChar char="•"/>
              <a:defRPr sz="1800"/>
            </a:lvl3pPr>
            <a:lvl4pPr marL="1600200" indent="-228600">
              <a:buClr>
                <a:schemeClr val="accent1"/>
              </a:buClr>
              <a:buFont typeface="Arial" pitchFamily="34" charset="0"/>
              <a:buChar char="•"/>
              <a:defRPr sz="1600"/>
            </a:lvl4pPr>
            <a:lvl5pPr marL="2057400" indent="-228600">
              <a:buClr>
                <a:schemeClr val="accent1"/>
              </a:buClr>
              <a:buFont typeface="Arial" pitchFamily="34" charset="0"/>
              <a:buChar cha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Szöveg helye 4"/>
          <p:cNvSpPr>
            <a:spLocks noGrp="1"/>
          </p:cNvSpPr>
          <p:nvPr>
            <p:ph type="body" sz="quarter" idx="3"/>
          </p:nvPr>
        </p:nvSpPr>
        <p:spPr>
          <a:xfrm>
            <a:off x="4788024" y="1124744"/>
            <a:ext cx="3898776"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788024" y="1916833"/>
            <a:ext cx="3898776" cy="3888432"/>
          </a:xfrm>
        </p:spPr>
        <p:txBody>
          <a:bodyPr/>
          <a:lstStyle>
            <a:lvl1pPr marL="342900" indent="-342900">
              <a:buClr>
                <a:schemeClr val="accent1"/>
              </a:buClr>
              <a:buFont typeface="Arial" pitchFamily="34" charset="0"/>
              <a:buChar char="•"/>
              <a:defRPr sz="2400"/>
            </a:lvl1pPr>
            <a:lvl2pPr marL="742950" indent="-285750">
              <a:buClr>
                <a:schemeClr val="accent1"/>
              </a:buClr>
              <a:buFont typeface="Arial" pitchFamily="34" charset="0"/>
              <a:buChar char="•"/>
              <a:defRPr sz="2000"/>
            </a:lvl2pPr>
            <a:lvl3pPr marL="1143000" indent="-228600">
              <a:buClr>
                <a:schemeClr val="accent1"/>
              </a:buClr>
              <a:buFont typeface="Arial" pitchFamily="34" charset="0"/>
              <a:buChar char="•"/>
              <a:defRPr sz="1800"/>
            </a:lvl3pPr>
            <a:lvl4pPr marL="1600200" indent="-228600">
              <a:buClr>
                <a:schemeClr val="accent1"/>
              </a:buClr>
              <a:buFont typeface="Arial" pitchFamily="34" charset="0"/>
              <a:buChar char="•"/>
              <a:defRPr sz="1600"/>
            </a:lvl4pPr>
            <a:lvl5pPr marL="2057400" indent="-228600">
              <a:buClr>
                <a:schemeClr val="accent1"/>
              </a:buClr>
              <a:buFont typeface="Arial" pitchFamily="34" charset="0"/>
              <a:buChar cha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BB12148-969C-457B-A62C-B8DFC636838F}" type="slidenum">
              <a:rPr lang="hu-HU" smtClean="0"/>
              <a:t>‹#›</a:t>
            </a:fld>
            <a:endParaRPr lang="hu-HU"/>
          </a:p>
        </p:txBody>
      </p:sp>
      <p:sp>
        <p:nvSpPr>
          <p:cNvPr id="11"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12"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F15A2797-2FFE-47AF-9260-1274EA2DAE4A}" type="datetime1">
              <a:rPr lang="hu-HU" smtClean="0"/>
              <a:t>2015.12.08.</a:t>
            </a:fld>
            <a:endParaRPr lang="hu-HU" dirty="0"/>
          </a:p>
        </p:txBody>
      </p:sp>
    </p:spTree>
    <p:extLst>
      <p:ext uri="{BB962C8B-B14F-4D97-AF65-F5344CB8AC3E}">
        <p14:creationId xmlns:p14="http://schemas.microsoft.com/office/powerpoint/2010/main" val="63361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rtalom helye 2"/>
          <p:cNvSpPr>
            <a:spLocks noGrp="1"/>
          </p:cNvSpPr>
          <p:nvPr>
            <p:ph sz="half" idx="1"/>
          </p:nvPr>
        </p:nvSpPr>
        <p:spPr>
          <a:xfrm>
            <a:off x="899592" y="1124744"/>
            <a:ext cx="3816424" cy="4680521"/>
          </a:xfrm>
        </p:spPr>
        <p:txBody>
          <a:bodyPr/>
          <a:lstStyle>
            <a:lvl1pPr marL="342900" indent="-342900">
              <a:buClr>
                <a:schemeClr val="accent1"/>
              </a:buClr>
              <a:buFont typeface="Arial" pitchFamily="34" charset="0"/>
              <a:buChar char="•"/>
              <a:defRPr sz="2800"/>
            </a:lvl1pPr>
            <a:lvl2pPr marL="742950" indent="-285750">
              <a:buClr>
                <a:schemeClr val="accent1"/>
              </a:buClr>
              <a:buFont typeface="Arial" pitchFamily="34" charset="0"/>
              <a:buChar char="•"/>
              <a:defRPr sz="2400"/>
            </a:lvl2pPr>
            <a:lvl3pPr marL="1143000" indent="-228600">
              <a:buClr>
                <a:schemeClr val="accent1"/>
              </a:buClr>
              <a:buFont typeface="Arial" pitchFamily="34" charset="0"/>
              <a:buChar char="•"/>
              <a:defRPr sz="2000"/>
            </a:lvl3pPr>
            <a:lvl4pPr marL="1600200" indent="-228600">
              <a:buClr>
                <a:schemeClr val="accent1"/>
              </a:buClr>
              <a:buFont typeface="Arial" pitchFamily="34" charset="0"/>
              <a:buChar char="•"/>
              <a:defRPr sz="1800"/>
            </a:lvl4pPr>
            <a:lvl5pPr marL="2057400" indent="-228600">
              <a:buClr>
                <a:schemeClr val="accent1"/>
              </a:buClr>
              <a:buFont typeface="Arial" pitchFamily="34" charset="0"/>
              <a:buChar cha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932040" y="1124744"/>
            <a:ext cx="3754760" cy="4680521"/>
          </a:xfrm>
        </p:spPr>
        <p:txBody>
          <a:bodyPr/>
          <a:lstStyle>
            <a:lvl1pPr marL="342900" indent="-342900">
              <a:buClr>
                <a:schemeClr val="accent1"/>
              </a:buClr>
              <a:buFont typeface="Arial" pitchFamily="34" charset="0"/>
              <a:buChar char="•"/>
              <a:defRPr sz="2800"/>
            </a:lvl1pPr>
            <a:lvl2pPr marL="742950" indent="-285750">
              <a:buClr>
                <a:schemeClr val="accent1"/>
              </a:buClr>
              <a:buFont typeface="Arial" pitchFamily="34" charset="0"/>
              <a:buChar char="•"/>
              <a:defRPr sz="2400"/>
            </a:lvl2pPr>
            <a:lvl3pPr marL="1143000" indent="-228600">
              <a:buClr>
                <a:schemeClr val="accent1"/>
              </a:buClr>
              <a:buFont typeface="Arial" pitchFamily="34" charset="0"/>
              <a:buChar char="•"/>
              <a:defRPr sz="2000"/>
            </a:lvl3pPr>
            <a:lvl4pPr marL="1600200" indent="-228600">
              <a:buClr>
                <a:schemeClr val="accent1"/>
              </a:buClr>
              <a:buFont typeface="Arial" pitchFamily="34" charset="0"/>
              <a:buChar char="•"/>
              <a:defRPr sz="1800"/>
            </a:lvl4pPr>
            <a:lvl5pPr marL="2057400" indent="-228600">
              <a:buClr>
                <a:schemeClr val="accent1"/>
              </a:buClr>
              <a:buFont typeface="Arial" pitchFamily="34" charset="0"/>
              <a:buChar cha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B12148-969C-457B-A62C-B8DFC636838F}" type="slidenum">
              <a:rPr lang="hu-HU" smtClean="0"/>
              <a:t>‹#›</a:t>
            </a:fld>
            <a:endParaRPr lang="hu-HU"/>
          </a:p>
        </p:txBody>
      </p:sp>
      <p:sp>
        <p:nvSpPr>
          <p:cNvPr id="9"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10"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4B450CCF-962D-46FC-840D-DBEED17EC8F5}" type="datetime1">
              <a:rPr lang="hu-HU" smtClean="0"/>
              <a:t>2015.12.08.</a:t>
            </a:fld>
            <a:endParaRPr lang="hu-HU" dirty="0"/>
          </a:p>
        </p:txBody>
      </p:sp>
    </p:spTree>
    <p:extLst>
      <p:ext uri="{BB962C8B-B14F-4D97-AF65-F5344CB8AC3E}">
        <p14:creationId xmlns:p14="http://schemas.microsoft.com/office/powerpoint/2010/main" val="27842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BB12148-969C-457B-A62C-B8DFC636838F}" type="slidenum">
              <a:rPr lang="hu-HU" smtClean="0"/>
              <a:t>‹#›</a:t>
            </a:fld>
            <a:endParaRPr lang="hu-HU"/>
          </a:p>
        </p:txBody>
      </p:sp>
      <p:sp>
        <p:nvSpPr>
          <p:cNvPr id="6"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A38D7A76-6475-4276-BA8A-0A21D4C1129B}" type="datetime1">
              <a:rPr lang="hu-HU" smtClean="0"/>
              <a:t>2015.12.08.</a:t>
            </a:fld>
            <a:endParaRPr lang="hu-HU" dirty="0"/>
          </a:p>
        </p:txBody>
      </p:sp>
    </p:spTree>
    <p:extLst>
      <p:ext uri="{BB962C8B-B14F-4D97-AF65-F5344CB8AC3E}">
        <p14:creationId xmlns:p14="http://schemas.microsoft.com/office/powerpoint/2010/main" val="314040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BB12148-969C-457B-A62C-B8DFC636838F}" type="slidenum">
              <a:rPr lang="hu-HU" smtClean="0"/>
              <a:t>‹#›</a:t>
            </a:fld>
            <a:endParaRPr lang="hu-HU"/>
          </a:p>
        </p:txBody>
      </p:sp>
      <p:sp>
        <p:nvSpPr>
          <p:cNvPr id="7"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8"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560028A1-CB64-49DE-A4EA-D3E3F3FA59E0}" type="datetime1">
              <a:rPr lang="hu-HU" smtClean="0"/>
              <a:t>2015.12.08.</a:t>
            </a:fld>
            <a:endParaRPr lang="hu-HU" dirty="0"/>
          </a:p>
        </p:txBody>
      </p:sp>
    </p:spTree>
    <p:extLst>
      <p:ext uri="{BB962C8B-B14F-4D97-AF65-F5344CB8AC3E}">
        <p14:creationId xmlns:p14="http://schemas.microsoft.com/office/powerpoint/2010/main" val="179513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a:xfrm>
            <a:off x="827584" y="273050"/>
            <a:ext cx="2637929" cy="1162050"/>
          </a:xfrm>
        </p:spPr>
        <p:txBody>
          <a:bodyPr anchor="b"/>
          <a:lstStyle>
            <a:lvl1pPr algn="l">
              <a:defRPr sz="2000" b="1"/>
            </a:lvl1pPr>
          </a:lstStyle>
          <a:p>
            <a:r>
              <a:rPr lang="hu-HU" smtClean="0"/>
              <a:t>Mintacím szerkesztése</a:t>
            </a:r>
            <a:endParaRPr lang="hu-HU" dirty="0"/>
          </a:p>
        </p:txBody>
      </p:sp>
      <p:sp>
        <p:nvSpPr>
          <p:cNvPr id="3" name="Tartalom helye 2"/>
          <p:cNvSpPr>
            <a:spLocks noGrp="1"/>
          </p:cNvSpPr>
          <p:nvPr>
            <p:ph idx="1"/>
          </p:nvPr>
        </p:nvSpPr>
        <p:spPr>
          <a:xfrm>
            <a:off x="3575050" y="273051"/>
            <a:ext cx="5111750" cy="5460206"/>
          </a:xfrm>
        </p:spPr>
        <p:txBody>
          <a:bodyPr/>
          <a:lstStyle>
            <a:lvl1pPr marL="342900" indent="-342900">
              <a:buClr>
                <a:schemeClr val="accent1"/>
              </a:buClr>
              <a:buFont typeface="Arial" pitchFamily="34" charset="0"/>
              <a:buChar char="•"/>
              <a:defRPr sz="3200"/>
            </a:lvl1pPr>
            <a:lvl2pPr marL="742950" indent="-285750">
              <a:buClr>
                <a:schemeClr val="accent1"/>
              </a:buClr>
              <a:buFont typeface="Arial" pitchFamily="34" charset="0"/>
              <a:buChar char="•"/>
              <a:defRPr sz="2800"/>
            </a:lvl2pPr>
            <a:lvl3pPr marL="1143000" indent="-228600">
              <a:buClr>
                <a:schemeClr val="accent1"/>
              </a:buClr>
              <a:buFont typeface="Arial" pitchFamily="34" charset="0"/>
              <a:buChar char="•"/>
              <a:defRPr sz="2400"/>
            </a:lvl3pPr>
            <a:lvl4pPr marL="1600200" indent="-228600">
              <a:buClr>
                <a:schemeClr val="accent1"/>
              </a:buClr>
              <a:buFont typeface="Arial" pitchFamily="34" charset="0"/>
              <a:buChar char="•"/>
              <a:defRPr sz="2000"/>
            </a:lvl4pPr>
            <a:lvl5pPr marL="2057400" indent="-228600">
              <a:buClr>
                <a:schemeClr val="accent1"/>
              </a:buClr>
              <a:buFont typeface="Arial" pitchFamily="34" charset="0"/>
              <a:buChar cha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827584"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B12148-969C-457B-A62C-B8DFC636838F}" type="slidenum">
              <a:rPr lang="hu-HU" smtClean="0"/>
              <a:t>‹#›</a:t>
            </a:fld>
            <a:endParaRPr lang="hu-HU"/>
          </a:p>
        </p:txBody>
      </p:sp>
      <p:sp>
        <p:nvSpPr>
          <p:cNvPr id="9"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CA160B23-0709-412B-8A95-6F3FE065168C}" type="datetime1">
              <a:rPr lang="hu-HU" smtClean="0"/>
              <a:t>2015.12.08.</a:t>
            </a:fld>
            <a:endParaRPr lang="hu-HU" dirty="0"/>
          </a:p>
        </p:txBody>
      </p:sp>
    </p:spTree>
    <p:extLst>
      <p:ext uri="{BB962C8B-B14F-4D97-AF65-F5344CB8AC3E}">
        <p14:creationId xmlns:p14="http://schemas.microsoft.com/office/powerpoint/2010/main" val="4755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ím 1"/>
          <p:cNvSpPr>
            <a:spLocks noGrp="1"/>
          </p:cNvSpPr>
          <p:nvPr>
            <p:ph type="ctrTitle" hasCustomPrompt="1"/>
          </p:nvPr>
        </p:nvSpPr>
        <p:spPr>
          <a:xfrm>
            <a:off x="1475656" y="1916832"/>
            <a:ext cx="6120680" cy="1470025"/>
          </a:xfrm>
        </p:spPr>
        <p:txBody>
          <a:bodyPr>
            <a:normAutofit/>
          </a:bodyPr>
          <a:lstStyle>
            <a:lvl1pPr>
              <a:defRPr sz="4000" baseline="0"/>
            </a:lvl1pPr>
          </a:lstStyle>
          <a:p>
            <a:r>
              <a:rPr lang="hu-HU" dirty="0" smtClean="0"/>
              <a:t>Köszönöm a figyelmet!</a:t>
            </a:r>
            <a:endParaRPr lang="hu-HU" dirty="0"/>
          </a:p>
        </p:txBody>
      </p:sp>
    </p:spTree>
    <p:extLst>
      <p:ext uri="{BB962C8B-B14F-4D97-AF65-F5344CB8AC3E}">
        <p14:creationId xmlns:p14="http://schemas.microsoft.com/office/powerpoint/2010/main" val="2636868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066130"/>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3833364D-BB13-4227-8F8F-5D014A5BF123}" type="datetime1">
              <a:rPr lang="hu-HU" smtClean="0"/>
              <a:t>2015.12.08.</a:t>
            </a:fld>
            <a:endParaRPr lang="hu-HU" dirty="0"/>
          </a:p>
        </p:txBody>
      </p:sp>
      <p:sp>
        <p:nvSpPr>
          <p:cNvPr id="5" name="Élőláb helye 4"/>
          <p:cNvSpPr>
            <a:spLocks noGrp="1"/>
          </p:cNvSpPr>
          <p:nvPr>
            <p:ph type="ftr" sz="quarter" idx="3"/>
          </p:nvPr>
        </p:nvSpPr>
        <p:spPr>
          <a:xfrm>
            <a:off x="3995936" y="6381328"/>
            <a:ext cx="864096"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hu-HU" dirty="0"/>
          </a:p>
        </p:txBody>
      </p:sp>
      <p:sp>
        <p:nvSpPr>
          <p:cNvPr id="6" name="Dia számának helye 5"/>
          <p:cNvSpPr>
            <a:spLocks noGrp="1"/>
          </p:cNvSpPr>
          <p:nvPr>
            <p:ph type="sldNum" sz="quarter" idx="4"/>
          </p:nvPr>
        </p:nvSpPr>
        <p:spPr>
          <a:xfrm>
            <a:off x="8676456" y="620688"/>
            <a:ext cx="432048" cy="365125"/>
          </a:xfrm>
          <a:prstGeom prst="rect">
            <a:avLst/>
          </a:prstGeom>
        </p:spPr>
        <p:txBody>
          <a:bodyPr vert="horz" lIns="91440" tIns="45720" rIns="91440" bIns="45720" rtlCol="0" anchor="ctr"/>
          <a:lstStyle>
            <a:lvl1pPr algn="r">
              <a:defRPr sz="1200">
                <a:solidFill>
                  <a:schemeClr val="accent1"/>
                </a:solidFill>
                <a:latin typeface="Trebuchet MS" pitchFamily="34" charset="0"/>
              </a:defRPr>
            </a:lvl1pPr>
          </a:lstStyle>
          <a:p>
            <a:fld id="{0BB12148-969C-457B-A62C-B8DFC636838F}" type="slidenum">
              <a:rPr lang="hu-HU" smtClean="0"/>
              <a:pPr/>
              <a:t>‹#›</a:t>
            </a:fld>
            <a:endParaRPr lang="hu-HU" dirty="0"/>
          </a:p>
        </p:txBody>
      </p:sp>
    </p:spTree>
    <p:extLst>
      <p:ext uri="{BB962C8B-B14F-4D97-AF65-F5344CB8AC3E}">
        <p14:creationId xmlns:p14="http://schemas.microsoft.com/office/powerpoint/2010/main" val="1024573154"/>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3" r:id="rId4"/>
    <p:sldLayoutId id="2147483652" r:id="rId5"/>
    <p:sldLayoutId id="2147483655" r:id="rId6"/>
    <p:sldLayoutId id="2147483654" r:id="rId7"/>
    <p:sldLayoutId id="2147483656" r:id="rId8"/>
    <p:sldLayoutId id="2147483658" r:id="rId9"/>
  </p:sldLayoutIdLst>
  <p:hf sldNum="0" hdr="0" ftr="0" dt="0"/>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ép 5" descr="munkavédelem.jpeg"/>
          <p:cNvPicPr>
            <a:picLocks noChangeAspect="1"/>
          </p:cNvPicPr>
          <p:nvPr/>
        </p:nvPicPr>
        <p:blipFill>
          <a:blip r:embed="rId2" cstate="print"/>
          <a:stretch>
            <a:fillRect/>
          </a:stretch>
        </p:blipFill>
        <p:spPr>
          <a:xfrm>
            <a:off x="3786182" y="260648"/>
            <a:ext cx="4857784" cy="4417548"/>
          </a:xfrm>
          <a:prstGeom prst="rect">
            <a:avLst/>
          </a:prstGeom>
        </p:spPr>
      </p:pic>
      <p:sp>
        <p:nvSpPr>
          <p:cNvPr id="7" name="Cím 1"/>
          <p:cNvSpPr txBox="1">
            <a:spLocks/>
          </p:cNvSpPr>
          <p:nvPr/>
        </p:nvSpPr>
        <p:spPr>
          <a:xfrm>
            <a:off x="611560" y="4678196"/>
            <a:ext cx="8032406" cy="1199076"/>
          </a:xfrm>
          <a:prstGeom prst="rect">
            <a:avLst/>
          </a:prstGeom>
          <a:noFill/>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a:lstStyle>
          <a:p>
            <a:pPr rtl="0"/>
            <a:r>
              <a:rPr lang="en" b="0" i="0" u="none" baseline="0" dirty="0">
                <a:latin typeface="Cambria" panose="02040503050406030204" pitchFamily="18" charset="0"/>
              </a:rPr>
              <a:t>Occupational safety and health training material</a:t>
            </a:r>
            <a:r>
              <a:rPr lang="en" dirty="0">
                <a:latin typeface="Cambria" panose="02040503050406030204" pitchFamily="18" charset="0"/>
              </a:rPr>
              <a:t/>
            </a:r>
            <a:br>
              <a:rPr lang="en" dirty="0">
                <a:latin typeface="Cambria" panose="02040503050406030204" pitchFamily="18" charset="0"/>
              </a:rPr>
            </a:br>
            <a:r>
              <a:rPr lang="en" b="0" i="0" u="none" baseline="0" dirty="0">
                <a:latin typeface="Cambria" panose="02040503050406030204" pitchFamily="18" charset="0"/>
              </a:rPr>
              <a:t>2015</a:t>
            </a:r>
            <a:endParaRPr lang="en" dirty="0">
              <a:latin typeface="Cambria" panose="02040503050406030204" pitchFamily="18" charset="0"/>
            </a:endParaRPr>
          </a:p>
        </p:txBody>
      </p:sp>
    </p:spTree>
    <p:extLst>
      <p:ext uri="{BB962C8B-B14F-4D97-AF65-F5344CB8AC3E}">
        <p14:creationId xmlns:p14="http://schemas.microsoft.com/office/powerpoint/2010/main" val="168356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Personal protective equipment</a:t>
            </a:r>
            <a:endParaRPr lang="en" sz="3200" dirty="0"/>
          </a:p>
        </p:txBody>
      </p:sp>
      <p:sp>
        <p:nvSpPr>
          <p:cNvPr id="3" name="Tartalom helye 2"/>
          <p:cNvSpPr>
            <a:spLocks noGrp="1"/>
          </p:cNvSpPr>
          <p:nvPr>
            <p:ph idx="1"/>
          </p:nvPr>
        </p:nvSpPr>
        <p:spPr>
          <a:xfrm>
            <a:off x="755576" y="1196752"/>
            <a:ext cx="7920880" cy="4536505"/>
          </a:xfrm>
        </p:spPr>
        <p:txBody>
          <a:bodyPr>
            <a:normAutofit/>
          </a:bodyPr>
          <a:lstStyle/>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Respirators</a:t>
            </a:r>
          </a:p>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Hand protectors</a:t>
            </a:r>
          </a:p>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Foot protectors</a:t>
            </a:r>
          </a:p>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Hearing protectors</a:t>
            </a:r>
          </a:p>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Eye protectors </a:t>
            </a:r>
          </a:p>
          <a:p>
            <a:pPr marL="357188" lvl="1" indent="-3571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700" b="0" i="0" u="none" baseline="0" dirty="0">
                <a:latin typeface="Cambria" panose="02040503050406030204" pitchFamily="18" charset="0"/>
              </a:rPr>
              <a:t>Head protectors, etc.</a:t>
            </a: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7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7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8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800" dirty="0">
              <a:latin typeface="Cambria" panose="02040503050406030204" pitchFamily="18" charset="0"/>
            </a:endParaRPr>
          </a:p>
          <a:p>
            <a:pPr marL="342900" lvl="1" indent="-342900" algn="l" rtl="0">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smtClean="0">
              <a:latin typeface="Cambria" panose="02040503050406030204" pitchFamily="18" charset="0"/>
            </a:endParaRPr>
          </a:p>
          <a:p>
            <a:pPr marL="0" indent="0" algn="l" rtl="0">
              <a:spcBef>
                <a:spcPts val="400"/>
              </a:spcBef>
              <a:buSzPct val="6800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pPr>
            <a:r>
              <a:rPr lang="en" sz="1400" b="0" i="0" u="none" baseline="0" dirty="0">
                <a:solidFill>
                  <a:srgbClr val="000000"/>
                </a:solidFill>
                <a:latin typeface="Cambria" panose="02040503050406030204" pitchFamily="18" charset="0"/>
              </a:rPr>
              <a:t>When not in use, protective gear must be stored appropriately.</a:t>
            </a:r>
            <a:endParaRPr lang="en" sz="1400" dirty="0">
              <a:solidFill>
                <a:srgbClr val="000000"/>
              </a:solidFill>
              <a:latin typeface="Cambria" panose="02040503050406030204" pitchFamily="18" charset="0"/>
            </a:endParaRPr>
          </a:p>
          <a:p>
            <a:pPr marL="0" indent="0" algn="l" rtl="0">
              <a:spcBef>
                <a:spcPts val="400"/>
              </a:spcBef>
              <a:buSzPct val="6800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pPr>
            <a:r>
              <a:rPr lang="en" sz="1400" b="0" i="0" u="none" baseline="0" dirty="0">
                <a:solidFill>
                  <a:srgbClr val="000000"/>
                </a:solidFill>
                <a:latin typeface="Cambria" panose="02040503050406030204" pitchFamily="18" charset="0"/>
              </a:rPr>
              <a:t>Personal protective equipment items have no expiration dates. If they fail, they must be replaced.</a:t>
            </a:r>
          </a:p>
          <a:p>
            <a:pPr marL="0" indent="0" algn="l" rtl="0">
              <a:spcBef>
                <a:spcPts val="400"/>
              </a:spcBef>
              <a:buSzPct val="6800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pPr>
            <a:r>
              <a:rPr lang="en" sz="1400" b="0" i="0" u="none" baseline="0" dirty="0">
                <a:solidFill>
                  <a:srgbClr val="000000"/>
                </a:solidFill>
                <a:latin typeface="Cambria" panose="02040503050406030204" pitchFamily="18" charset="0"/>
              </a:rPr>
              <a:t>The required personal protective equipment must be worn and used for the full duration of work.</a:t>
            </a: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800" dirty="0">
              <a:latin typeface="Cambria" panose="02040503050406030204" pitchFamily="18" charset="0"/>
            </a:endParaRPr>
          </a:p>
        </p:txBody>
      </p:sp>
      <p:pic>
        <p:nvPicPr>
          <p:cNvPr id="4" name="Kép 3" descr="950-munkavedelem.jpg"/>
          <p:cNvPicPr>
            <a:picLocks noChangeAspect="1"/>
          </p:cNvPicPr>
          <p:nvPr/>
        </p:nvPicPr>
        <p:blipFill>
          <a:blip r:embed="rId2" cstate="print"/>
          <a:stretch>
            <a:fillRect/>
          </a:stretch>
        </p:blipFill>
        <p:spPr>
          <a:xfrm>
            <a:off x="3176300" y="1363811"/>
            <a:ext cx="5572164" cy="3001293"/>
          </a:xfrm>
          <a:prstGeom prst="rect">
            <a:avLst/>
          </a:prstGeom>
        </p:spPr>
      </p:pic>
      <p:sp>
        <p:nvSpPr>
          <p:cNvPr id="5" name="Szövegdoboz 4"/>
          <p:cNvSpPr txBox="1"/>
          <p:nvPr/>
        </p:nvSpPr>
        <p:spPr>
          <a:xfrm>
            <a:off x="4360739" y="1396461"/>
            <a:ext cx="864096" cy="138499"/>
          </a:xfrm>
          <a:prstGeom prst="rect">
            <a:avLst/>
          </a:prstGeom>
          <a:solidFill>
            <a:schemeClr val="bg1"/>
          </a:solidFill>
        </p:spPr>
        <p:txBody>
          <a:bodyPr wrap="square" lIns="0" tIns="0" rIns="0" bIns="0" rtlCol="0" anchor="b">
            <a:spAutoFit/>
          </a:bodyPr>
          <a:lstStyle/>
          <a:p>
            <a:pPr algn="l" rtl="0"/>
            <a:r>
              <a:rPr lang="en" sz="900" b="0" i="0" u="none" baseline="0" dirty="0"/>
              <a:t>Helmets</a:t>
            </a:r>
            <a:endParaRPr lang="en" sz="900" dirty="0"/>
          </a:p>
        </p:txBody>
      </p:sp>
      <p:sp>
        <p:nvSpPr>
          <p:cNvPr id="6" name="Szövegdoboz 5"/>
          <p:cNvSpPr txBox="1"/>
          <p:nvPr/>
        </p:nvSpPr>
        <p:spPr>
          <a:xfrm>
            <a:off x="6751292" y="1458943"/>
            <a:ext cx="1440160" cy="138499"/>
          </a:xfrm>
          <a:prstGeom prst="rect">
            <a:avLst/>
          </a:prstGeom>
          <a:solidFill>
            <a:schemeClr val="bg1"/>
          </a:solidFill>
        </p:spPr>
        <p:txBody>
          <a:bodyPr wrap="square" lIns="0" tIns="0" rIns="0" bIns="0" rtlCol="0" anchor="b">
            <a:spAutoFit/>
          </a:bodyPr>
          <a:lstStyle/>
          <a:p>
            <a:pPr algn="r" rtl="0"/>
            <a:r>
              <a:rPr lang="en" sz="900" b="0" i="0" u="none" baseline="0" dirty="0"/>
              <a:t>Eye protection</a:t>
            </a:r>
            <a:endParaRPr lang="en" sz="900" dirty="0"/>
          </a:p>
        </p:txBody>
      </p:sp>
      <p:sp>
        <p:nvSpPr>
          <p:cNvPr id="7" name="Szövegdoboz 6"/>
          <p:cNvSpPr txBox="1"/>
          <p:nvPr/>
        </p:nvSpPr>
        <p:spPr>
          <a:xfrm>
            <a:off x="3392324" y="1738660"/>
            <a:ext cx="1179676" cy="138499"/>
          </a:xfrm>
          <a:prstGeom prst="rect">
            <a:avLst/>
          </a:prstGeom>
          <a:solidFill>
            <a:schemeClr val="bg1"/>
          </a:solidFill>
        </p:spPr>
        <p:txBody>
          <a:bodyPr wrap="square" lIns="0" tIns="0" rIns="0" bIns="0" rtlCol="0" anchor="b">
            <a:spAutoFit/>
          </a:bodyPr>
          <a:lstStyle/>
          <a:p>
            <a:pPr algn="l" rtl="0"/>
            <a:r>
              <a:rPr lang="en" sz="900" b="0" i="0" u="none" baseline="0" dirty="0"/>
              <a:t>Noise protection</a:t>
            </a:r>
            <a:endParaRPr lang="en" sz="900" dirty="0"/>
          </a:p>
        </p:txBody>
      </p:sp>
      <p:sp>
        <p:nvSpPr>
          <p:cNvPr id="8" name="Szövegdoboz 7"/>
          <p:cNvSpPr txBox="1"/>
          <p:nvPr/>
        </p:nvSpPr>
        <p:spPr>
          <a:xfrm>
            <a:off x="6990270" y="1787859"/>
            <a:ext cx="1542170" cy="138499"/>
          </a:xfrm>
          <a:prstGeom prst="rect">
            <a:avLst/>
          </a:prstGeom>
          <a:solidFill>
            <a:schemeClr val="bg1"/>
          </a:solidFill>
        </p:spPr>
        <p:txBody>
          <a:bodyPr wrap="square" lIns="0" tIns="0" rIns="0" bIns="0" rtlCol="0" anchor="b">
            <a:spAutoFit/>
          </a:bodyPr>
          <a:lstStyle/>
          <a:p>
            <a:pPr algn="r" rtl="0"/>
            <a:r>
              <a:rPr lang="en" sz="900" b="0" i="0" u="none" baseline="0" dirty="0"/>
              <a:t>Respiratory masks</a:t>
            </a:r>
            <a:endParaRPr lang="en" sz="900" dirty="0"/>
          </a:p>
        </p:txBody>
      </p:sp>
      <p:sp>
        <p:nvSpPr>
          <p:cNvPr id="9" name="Szövegdoboz 8"/>
          <p:cNvSpPr txBox="1"/>
          <p:nvPr/>
        </p:nvSpPr>
        <p:spPr>
          <a:xfrm>
            <a:off x="3851920" y="2157425"/>
            <a:ext cx="1179676" cy="138499"/>
          </a:xfrm>
          <a:prstGeom prst="rect">
            <a:avLst/>
          </a:prstGeom>
          <a:solidFill>
            <a:schemeClr val="bg1"/>
          </a:solidFill>
        </p:spPr>
        <p:txBody>
          <a:bodyPr wrap="square" lIns="0" tIns="0" rIns="0" bIns="0" rtlCol="0" anchor="b">
            <a:spAutoFit/>
          </a:bodyPr>
          <a:lstStyle/>
          <a:p>
            <a:pPr algn="l" rtl="0"/>
            <a:r>
              <a:rPr lang="en" sz="900" b="0" i="0" u="none" baseline="0" dirty="0"/>
              <a:t>Gloves</a:t>
            </a:r>
            <a:endParaRPr lang="en" sz="900" dirty="0"/>
          </a:p>
        </p:txBody>
      </p:sp>
      <p:sp>
        <p:nvSpPr>
          <p:cNvPr id="10" name="Szövegdoboz 9"/>
          <p:cNvSpPr txBox="1"/>
          <p:nvPr/>
        </p:nvSpPr>
        <p:spPr>
          <a:xfrm>
            <a:off x="3266330" y="2630907"/>
            <a:ext cx="1696530" cy="138499"/>
          </a:xfrm>
          <a:prstGeom prst="rect">
            <a:avLst/>
          </a:prstGeom>
          <a:solidFill>
            <a:schemeClr val="bg1"/>
          </a:solidFill>
        </p:spPr>
        <p:txBody>
          <a:bodyPr wrap="square" lIns="0" tIns="0" rIns="0" bIns="0" rtlCol="0" anchor="b">
            <a:spAutoFit/>
          </a:bodyPr>
          <a:lstStyle/>
          <a:p>
            <a:pPr algn="l" rtl="0"/>
            <a:r>
              <a:rPr lang="en" sz="900" b="0" i="0" u="none" baseline="0" dirty="0"/>
              <a:t>Protection against falling</a:t>
            </a:r>
            <a:endParaRPr lang="en" sz="900" dirty="0"/>
          </a:p>
        </p:txBody>
      </p:sp>
      <p:sp>
        <p:nvSpPr>
          <p:cNvPr id="11" name="Szövegdoboz 10"/>
          <p:cNvSpPr txBox="1"/>
          <p:nvPr/>
        </p:nvSpPr>
        <p:spPr>
          <a:xfrm>
            <a:off x="7059458" y="2630907"/>
            <a:ext cx="1627342" cy="138499"/>
          </a:xfrm>
          <a:prstGeom prst="rect">
            <a:avLst/>
          </a:prstGeom>
          <a:solidFill>
            <a:schemeClr val="bg1"/>
          </a:solidFill>
        </p:spPr>
        <p:txBody>
          <a:bodyPr wrap="square" lIns="0" tIns="0" rIns="0" bIns="0" rtlCol="0" anchor="b">
            <a:spAutoFit/>
          </a:bodyPr>
          <a:lstStyle/>
          <a:p>
            <a:pPr algn="r" rtl="0"/>
            <a:r>
              <a:rPr lang="en" sz="900" b="0" i="0" u="none" baseline="0" dirty="0"/>
              <a:t>High visibility wear</a:t>
            </a:r>
            <a:endParaRPr lang="en" sz="900" dirty="0"/>
          </a:p>
        </p:txBody>
      </p:sp>
      <p:sp>
        <p:nvSpPr>
          <p:cNvPr id="12" name="Szövegdoboz 11"/>
          <p:cNvSpPr txBox="1"/>
          <p:nvPr/>
        </p:nvSpPr>
        <p:spPr>
          <a:xfrm>
            <a:off x="7121885" y="3068960"/>
            <a:ext cx="1266539" cy="138499"/>
          </a:xfrm>
          <a:prstGeom prst="rect">
            <a:avLst/>
          </a:prstGeom>
          <a:solidFill>
            <a:schemeClr val="bg1"/>
          </a:solidFill>
        </p:spPr>
        <p:txBody>
          <a:bodyPr wrap="square" lIns="0" tIns="0" rIns="0" bIns="0" rtlCol="0" anchor="b">
            <a:spAutoFit/>
          </a:bodyPr>
          <a:lstStyle/>
          <a:p>
            <a:pPr algn="r" rtl="0"/>
            <a:r>
              <a:rPr lang="en" sz="900" b="0" i="0" u="none" baseline="0" dirty="0"/>
              <a:t>Technical wear</a:t>
            </a:r>
            <a:endParaRPr lang="en" sz="900" dirty="0"/>
          </a:p>
        </p:txBody>
      </p:sp>
      <p:sp>
        <p:nvSpPr>
          <p:cNvPr id="13" name="Szövegdoboz 12"/>
          <p:cNvSpPr txBox="1"/>
          <p:nvPr/>
        </p:nvSpPr>
        <p:spPr>
          <a:xfrm>
            <a:off x="6763902" y="3392403"/>
            <a:ext cx="1696530" cy="276999"/>
          </a:xfrm>
          <a:prstGeom prst="rect">
            <a:avLst/>
          </a:prstGeom>
          <a:solidFill>
            <a:schemeClr val="bg1"/>
          </a:solidFill>
        </p:spPr>
        <p:txBody>
          <a:bodyPr wrap="square" lIns="0" tIns="0" rIns="0" bIns="0" rtlCol="0" anchor="b">
            <a:spAutoFit/>
          </a:bodyPr>
          <a:lstStyle/>
          <a:p>
            <a:pPr algn="l" rtl="0"/>
            <a:endParaRPr lang="hu-HU" sz="900" b="0" i="0" u="none" baseline="0" dirty="0" smtClean="0"/>
          </a:p>
          <a:p>
            <a:pPr algn="l" rtl="0"/>
            <a:r>
              <a:rPr lang="en" sz="900" b="0" i="0" u="none" baseline="0" dirty="0" smtClean="0"/>
              <a:t>Disposable equipment</a:t>
            </a:r>
            <a:endParaRPr lang="en" sz="900" dirty="0"/>
          </a:p>
        </p:txBody>
      </p:sp>
      <p:sp>
        <p:nvSpPr>
          <p:cNvPr id="14" name="Szövegdoboz 13"/>
          <p:cNvSpPr txBox="1"/>
          <p:nvPr/>
        </p:nvSpPr>
        <p:spPr>
          <a:xfrm>
            <a:off x="6990270" y="3812124"/>
            <a:ext cx="1254138" cy="138499"/>
          </a:xfrm>
          <a:prstGeom prst="rect">
            <a:avLst/>
          </a:prstGeom>
          <a:solidFill>
            <a:schemeClr val="bg1"/>
          </a:solidFill>
        </p:spPr>
        <p:txBody>
          <a:bodyPr wrap="square" lIns="0" tIns="0" rIns="0" bIns="0" rtlCol="0" anchor="b">
            <a:spAutoFit/>
          </a:bodyPr>
          <a:lstStyle/>
          <a:p>
            <a:pPr algn="r" rtl="0"/>
            <a:r>
              <a:rPr lang="en" sz="900" b="0" i="0" u="none" baseline="0" dirty="0"/>
              <a:t>Boots and </a:t>
            </a:r>
            <a:r>
              <a:rPr lang="en" sz="900" b="0" i="0" u="none" baseline="0" dirty="0" smtClean="0"/>
              <a:t>shoes</a:t>
            </a:r>
            <a:endParaRPr lang="en" sz="900" dirty="0"/>
          </a:p>
        </p:txBody>
      </p:sp>
      <p:sp>
        <p:nvSpPr>
          <p:cNvPr id="15" name="Szövegdoboz 14"/>
          <p:cNvSpPr txBox="1"/>
          <p:nvPr/>
        </p:nvSpPr>
        <p:spPr>
          <a:xfrm>
            <a:off x="3294908" y="3378230"/>
            <a:ext cx="2088232" cy="276999"/>
          </a:xfrm>
          <a:prstGeom prst="rect">
            <a:avLst/>
          </a:prstGeom>
          <a:solidFill>
            <a:schemeClr val="bg1"/>
          </a:solidFill>
        </p:spPr>
        <p:txBody>
          <a:bodyPr wrap="square" lIns="0" tIns="0" rIns="0" bIns="0" rtlCol="0" anchor="b">
            <a:spAutoFit/>
          </a:bodyPr>
          <a:lstStyle/>
          <a:p>
            <a:pPr algn="l" rtl="0"/>
            <a:r>
              <a:rPr lang="en" sz="900" b="0" i="0" u="none" baseline="0" dirty="0"/>
              <a:t>Legislative framework and </a:t>
            </a:r>
            <a:r>
              <a:rPr lang="hu-HU" sz="900" b="0" i="0" u="none" baseline="0" dirty="0" smtClean="0"/>
              <a:t/>
            </a:r>
            <a:br>
              <a:rPr lang="hu-HU" sz="900" b="0" i="0" u="none" baseline="0" dirty="0" smtClean="0"/>
            </a:br>
            <a:r>
              <a:rPr lang="en" sz="900" b="0" i="0" u="none" baseline="0" dirty="0" smtClean="0"/>
              <a:t>European </a:t>
            </a:r>
            <a:r>
              <a:rPr lang="en" sz="900" b="0" i="0" u="none" baseline="0" dirty="0"/>
              <a:t>regulatory requirements</a:t>
            </a:r>
          </a:p>
        </p:txBody>
      </p:sp>
    </p:spTree>
    <p:extLst>
      <p:ext uri="{BB962C8B-B14F-4D97-AF65-F5344CB8AC3E}">
        <p14:creationId xmlns:p14="http://schemas.microsoft.com/office/powerpoint/2010/main" val="17795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Safety of computer work stations</a:t>
            </a:r>
            <a:endParaRPr lang="en" sz="3200" dirty="0"/>
          </a:p>
        </p:txBody>
      </p:sp>
      <p:sp>
        <p:nvSpPr>
          <p:cNvPr id="3" name="Tartalom helye 2"/>
          <p:cNvSpPr>
            <a:spLocks noGrp="1"/>
          </p:cNvSpPr>
          <p:nvPr>
            <p:ph idx="1"/>
          </p:nvPr>
        </p:nvSpPr>
        <p:spPr>
          <a:xfrm>
            <a:off x="899592" y="1196752"/>
            <a:ext cx="7776864" cy="4824536"/>
          </a:xfrm>
        </p:spPr>
        <p:txBody>
          <a:bodyPr>
            <a:noAutofit/>
          </a:bodyPr>
          <a:lstStyle/>
          <a:p>
            <a:pPr algn="l" rtl="0">
              <a:buNone/>
            </a:pPr>
            <a:r>
              <a:rPr lang="en" sz="1600" b="1" i="0" u="sng" baseline="0" dirty="0">
                <a:solidFill>
                  <a:srgbClr val="000000"/>
                </a:solidFill>
                <a:latin typeface="Cambria" panose="02040503050406030204" pitchFamily="18" charset="0"/>
              </a:rPr>
              <a:t>Key health risk factors of working at a work station with a visual display unit:</a:t>
            </a:r>
            <a:endParaRPr lang="en" sz="1600" b="1" u="sng"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Factors causing deteriorating eyesight (hidden fault related to refraction of light</a:t>
            </a:r>
            <a:r>
              <a:rPr lang="en" sz="1400" b="0" i="0" u="none" baseline="0">
                <a:solidFill>
                  <a:srgbClr val="000000"/>
                </a:solidFill>
                <a:latin typeface="Cambria" panose="02040503050406030204" pitchFamily="18" charset="0"/>
              </a:rPr>
              <a:t>, </a:t>
            </a:r>
            <a:r>
              <a:rPr lang="en" sz="1400" b="0" i="0" u="none" baseline="0" smtClean="0">
                <a:solidFill>
                  <a:srgbClr val="000000"/>
                </a:solidFill>
                <a:latin typeface="Cambria" panose="02040503050406030204" pitchFamily="18" charset="0"/>
              </a:rPr>
              <a:t>lack </a:t>
            </a:r>
            <a:r>
              <a:rPr lang="en" sz="1400" b="0" i="0" u="none" baseline="0" dirty="0">
                <a:solidFill>
                  <a:srgbClr val="000000"/>
                </a:solidFill>
                <a:latin typeface="Cambria" panose="02040503050406030204" pitchFamily="18" charset="0"/>
              </a:rPr>
              <a:t>of comfortable binocular vision)</a:t>
            </a: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Psychological (mental) factors. (neural fatigue)</a:t>
            </a: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Factors causing deterioration of physical state (e.g. hand, arm and </a:t>
            </a:r>
            <a:r>
              <a:rPr lang="hu-HU" sz="1400" b="0" i="0" u="none" baseline="0" dirty="0" smtClean="0">
                <a:solidFill>
                  <a:srgbClr val="000000"/>
                </a:solidFill>
                <a:latin typeface="Cambria" panose="02040503050406030204" pitchFamily="18" charset="0"/>
              </a:rPr>
              <a:t/>
            </a:r>
            <a:br>
              <a:rPr lang="hu-HU" sz="1400" b="0" i="0" u="none" baseline="0" dirty="0" smtClean="0">
                <a:solidFill>
                  <a:srgbClr val="000000"/>
                </a:solidFill>
                <a:latin typeface="Cambria" panose="02040503050406030204" pitchFamily="18" charset="0"/>
              </a:rPr>
            </a:br>
            <a:r>
              <a:rPr lang="en" sz="1400" b="0" i="0" u="none" baseline="0" dirty="0" smtClean="0">
                <a:solidFill>
                  <a:srgbClr val="000000"/>
                </a:solidFill>
                <a:latin typeface="Cambria" panose="02040503050406030204" pitchFamily="18" charset="0"/>
              </a:rPr>
              <a:t>spinal </a:t>
            </a:r>
            <a:r>
              <a:rPr lang="en" sz="1400" b="0" i="0" u="none" baseline="0" dirty="0">
                <a:solidFill>
                  <a:srgbClr val="000000"/>
                </a:solidFill>
                <a:latin typeface="Cambria" panose="02040503050406030204" pitchFamily="18" charset="0"/>
              </a:rPr>
              <a:t>pain)</a:t>
            </a:r>
          </a:p>
          <a:p>
            <a:pPr algn="l" rtl="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1" i="0" u="sng" baseline="0" dirty="0">
                <a:solidFill>
                  <a:srgbClr val="000000"/>
                </a:solidFill>
                <a:latin typeface="Cambria" panose="02040503050406030204" pitchFamily="18" charset="0"/>
              </a:rPr>
              <a:t>Requirements for work equipment:</a:t>
            </a:r>
          </a:p>
          <a:p>
            <a:pPr algn="l" rtl="0">
              <a:spcBef>
                <a:spcPts val="7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solidFill>
                  <a:srgbClr val="000000"/>
                </a:solidFill>
                <a:latin typeface="Cambria" panose="02040503050406030204" pitchFamily="18" charset="0"/>
              </a:rPr>
              <a:t>Screen:</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Stable image (no flickers, elimination of any instability)</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Adjustable brightness and contrast.</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Swinging and tilting monitor.</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Anti-glare screen.</a:t>
            </a:r>
            <a:endParaRPr lang="en" sz="1400" dirty="0">
              <a:solidFill>
                <a:srgbClr val="000000"/>
              </a:solidFill>
              <a:latin typeface="Cambria" panose="02040503050406030204" pitchFamily="18" charset="0"/>
            </a:endParaRPr>
          </a:p>
          <a:p>
            <a:pPr algn="l" rtl="0">
              <a:spcBef>
                <a:spcPts val="7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solidFill>
                  <a:srgbClr val="000000"/>
                </a:solidFill>
                <a:latin typeface="Cambria" panose="02040503050406030204" pitchFamily="18" charset="0"/>
              </a:rPr>
              <a:t>Keyboard:</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Separate from the monitor.</a:t>
            </a: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Tilting option for ergonomic work position.</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Sufficient room in front of the keyboard to support the hands and the wrists.</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Matte surface to avoid glare.</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dirty="0">
                <a:solidFill>
                  <a:srgbClr val="000000"/>
                </a:solidFill>
                <a:latin typeface="Cambria" panose="02040503050406030204" pitchFamily="18" charset="0"/>
              </a:rPr>
              <a:t>Keyboard symbols are easy to differentiate and read.</a:t>
            </a:r>
            <a:endParaRPr lang="en" sz="1400" dirty="0">
              <a:solidFill>
                <a:srgbClr val="000000"/>
              </a:solidFill>
              <a:latin typeface="Cambria" panose="02040503050406030204" pitchFamily="18" charset="0"/>
            </a:endParaRPr>
          </a:p>
        </p:txBody>
      </p:sp>
      <p:pic>
        <p:nvPicPr>
          <p:cNvPr id="4" name="Picture 4" descr="6"/>
          <p:cNvPicPr>
            <a:picLocks noChangeAspect="1" noChangeArrowheads="1"/>
          </p:cNvPicPr>
          <p:nvPr/>
        </p:nvPicPr>
        <p:blipFill>
          <a:blip r:embed="rId2" cstate="print"/>
          <a:srcRect/>
          <a:stretch>
            <a:fillRect/>
          </a:stretch>
        </p:blipFill>
        <p:spPr bwMode="auto">
          <a:xfrm>
            <a:off x="7131050" y="2147105"/>
            <a:ext cx="1562971" cy="142591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09185" y="3861048"/>
            <a:ext cx="1794164" cy="1374992"/>
          </a:xfrm>
          <a:prstGeom prst="rect">
            <a:avLst/>
          </a:prstGeom>
          <a:noFill/>
          <a:ln w="9525">
            <a:noFill/>
            <a:miter lim="800000"/>
            <a:headEnd/>
            <a:tailEnd/>
          </a:ln>
        </p:spPr>
      </p:pic>
    </p:spTree>
    <p:extLst>
      <p:ext uri="{BB962C8B-B14F-4D97-AF65-F5344CB8AC3E}">
        <p14:creationId xmlns:p14="http://schemas.microsoft.com/office/powerpoint/2010/main" val="133787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en" sz="3200" dirty="0"/>
          </a:p>
        </p:txBody>
      </p:sp>
      <p:sp>
        <p:nvSpPr>
          <p:cNvPr id="3" name="Tartalom helye 2"/>
          <p:cNvSpPr>
            <a:spLocks noGrp="1"/>
          </p:cNvSpPr>
          <p:nvPr>
            <p:ph idx="1"/>
          </p:nvPr>
        </p:nvSpPr>
        <p:spPr/>
        <p:txBody>
          <a:bodyPr>
            <a:noAutofit/>
          </a:bodyPr>
          <a:lstStyle/>
          <a:p>
            <a:pPr marL="363538" indent="-255588" algn="l" rtl="0">
              <a:spcBef>
                <a:spcPts val="400"/>
              </a:spcBef>
              <a:buClr>
                <a:srgbClr val="FF8119"/>
              </a:buClr>
              <a:buSzPct val="68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Work desk, work surface:</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Size appropriate to the specific task:</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Flexible fitting for the task.</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No light reflecting surface.</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Stable, free from any wobbling.</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Adjustable height, if possible (generally 720 mm)</a:t>
            </a:r>
          </a:p>
          <a:p>
            <a:pPr algn="l" rtl="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a:solidFill>
                  <a:srgbClr val="000000"/>
                </a:solidFill>
                <a:latin typeface="Cambria" panose="02040503050406030204" pitchFamily="18" charset="0"/>
              </a:rPr>
              <a:t>Work chair:</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Stability.</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Easily adjustable seat pan.</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Tilting backrest with adjustable height.</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If needed, sole and arm rest.</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Light, without obstructing free movement.</a:t>
            </a:r>
            <a:endParaRPr lang="en" sz="1400" dirty="0">
              <a:solidFill>
                <a:srgbClr val="000000"/>
              </a:solidFill>
              <a:latin typeface="Cambria" panose="02040503050406030204" pitchFamily="18" charset="0"/>
            </a:endParaRPr>
          </a:p>
          <a:p>
            <a:pPr marL="363538" indent="-255588" algn="l" rtl="0">
              <a:spcBef>
                <a:spcPts val="400"/>
              </a:spcBef>
              <a:buClr>
                <a:srgbClr val="FF8119"/>
              </a:buClr>
              <a:buSzPct val="68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Maneuvering space:</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at least 2 m</a:t>
            </a:r>
            <a:r>
              <a:rPr lang="en" sz="1400" b="0" i="0" u="none" baseline="30000">
                <a:solidFill>
                  <a:srgbClr val="000000"/>
                </a:solidFill>
                <a:latin typeface="Cambria" panose="02040503050406030204" pitchFamily="18" charset="0"/>
              </a:rPr>
              <a:t>2</a:t>
            </a:r>
            <a:r>
              <a:rPr lang="en" sz="1400" b="0" i="0" u="none" baseline="0">
                <a:solidFill>
                  <a:srgbClr val="000000"/>
                </a:solidFill>
                <a:latin typeface="Cambria" panose="02040503050406030204" pitchFamily="18" charset="0"/>
              </a:rPr>
              <a:t> of free space to ensure free movement at the work station.</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Safe approach to other equipment.</a:t>
            </a:r>
            <a:endParaRPr lang="en" sz="1400" dirty="0">
              <a:solidFill>
                <a:srgbClr val="000000"/>
              </a:solidFill>
              <a:latin typeface="Cambria" panose="020405030504060302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143768" y="1571612"/>
            <a:ext cx="1365149" cy="2071702"/>
          </a:xfrm>
          <a:prstGeom prst="rect">
            <a:avLst/>
          </a:prstGeom>
          <a:noFill/>
          <a:ln w="9525">
            <a:noFill/>
            <a:miter lim="800000"/>
            <a:headEnd/>
            <a:tailEnd/>
          </a:ln>
        </p:spPr>
      </p:pic>
    </p:spTree>
    <p:extLst>
      <p:ext uri="{BB962C8B-B14F-4D97-AF65-F5344CB8AC3E}">
        <p14:creationId xmlns:p14="http://schemas.microsoft.com/office/powerpoint/2010/main" val="339323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en" sz="3200" dirty="0"/>
          </a:p>
        </p:txBody>
      </p:sp>
      <p:sp>
        <p:nvSpPr>
          <p:cNvPr id="3" name="Tartalom helye 2"/>
          <p:cNvSpPr>
            <a:spLocks noGrp="1"/>
          </p:cNvSpPr>
          <p:nvPr>
            <p:ph idx="1"/>
          </p:nvPr>
        </p:nvSpPr>
        <p:spPr/>
        <p:txBody>
          <a:bodyPr>
            <a:normAutofit/>
          </a:bodyPr>
          <a:lstStyle/>
          <a:p>
            <a:pPr marL="363538" indent="-255588" algn="l" rtl="0">
              <a:spcBef>
                <a:spcPts val="400"/>
              </a:spcBef>
              <a:buClr>
                <a:srgbClr val="FF8119"/>
              </a:buClr>
              <a:buSzPct val="68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Climate control, the rules for intellectual work while seated in an office apply:</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Cold season: 20–22 °C</a:t>
            </a: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Warm season: 21–24 °C</a:t>
            </a: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Airflow speed: max. 0.1 m/s</a:t>
            </a:r>
          </a:p>
          <a:p>
            <a:pPr marL="363538" indent="-255588" algn="l" rtl="0">
              <a:spcBef>
                <a:spcPts val="400"/>
              </a:spcBef>
              <a:buClr>
                <a:srgbClr val="FF8119"/>
              </a:buClr>
              <a:buSzPct val="68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Software ergonomics, man machine interaction:</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Suitable for the specific job.</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Adjustable to computer literacy and experience level.</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Hungarian language assistance.</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No qualitative or quantitative control of worker performance is permitted without informing the workers.</a:t>
            </a:r>
            <a:endParaRPr lang="en" sz="1400" dirty="0">
              <a:solidFill>
                <a:srgbClr val="000000"/>
              </a:solidFill>
              <a:latin typeface="Cambria" panose="02040503050406030204" pitchFamily="18" charset="0"/>
            </a:endParaRPr>
          </a:p>
          <a:p>
            <a:pPr marL="465138" lvl="2" indent="-28575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The systems must provide information in a format and at a rate suitable for the person working in front of the screen.</a:t>
            </a:r>
            <a:endParaRPr lang="en" sz="1400" dirty="0">
              <a:solidFill>
                <a:srgbClr val="000000"/>
              </a:solidFill>
              <a:latin typeface="Cambria" panose="02040503050406030204" pitchFamily="18" charset="0"/>
            </a:endParaRPr>
          </a:p>
          <a:p>
            <a:pPr marL="0" indent="0" algn="l" rtl="0">
              <a:buNone/>
            </a:pPr>
            <a:endParaRPr lang="en" dirty="0"/>
          </a:p>
        </p:txBody>
      </p:sp>
    </p:spTree>
    <p:extLst>
      <p:ext uri="{BB962C8B-B14F-4D97-AF65-F5344CB8AC3E}">
        <p14:creationId xmlns:p14="http://schemas.microsoft.com/office/powerpoint/2010/main" val="13311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en" sz="3200" dirty="0"/>
          </a:p>
        </p:txBody>
      </p:sp>
      <p:sp>
        <p:nvSpPr>
          <p:cNvPr id="3" name="Tartalom helye 2"/>
          <p:cNvSpPr>
            <a:spLocks noGrp="1"/>
          </p:cNvSpPr>
          <p:nvPr>
            <p:ph idx="1"/>
          </p:nvPr>
        </p:nvSpPr>
        <p:spPr/>
        <p:txBody>
          <a:bodyPr/>
          <a:lstStyle/>
          <a:p>
            <a:pPr marL="223838" indent="-223838" algn="l" rtl="0">
              <a:buFont typeface="Lucida Sans Unicode" pitchFamily="32" charset="0"/>
              <a:buNone/>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400" b="1" i="0" u="none" baseline="0">
                <a:solidFill>
                  <a:srgbClr val="000000"/>
                </a:solidFill>
                <a:latin typeface="Cambria" panose="02040503050406030204" pitchFamily="18" charset="0"/>
              </a:rPr>
              <a:t>Working with computer screens is regulated by Ministerial Decree 50/1999 (XI.3.) EüM.</a:t>
            </a:r>
            <a:endParaRPr lang="en" sz="1400" b="1" dirty="0">
              <a:solidFill>
                <a:srgbClr val="000000"/>
              </a:solidFill>
              <a:latin typeface="Cambria" panose="02040503050406030204" pitchFamily="18" charset="0"/>
            </a:endParaRPr>
          </a:p>
          <a:p>
            <a:pPr marL="223838" indent="-223838" algn="l" rtl="0">
              <a:buFont typeface="Lucida Sans Unicode" pitchFamily="32" charset="0"/>
              <a:buNone/>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400" b="0" i="0" u="none" baseline="0">
                <a:solidFill>
                  <a:srgbClr val="000000"/>
                </a:solidFill>
                <a:latin typeface="Cambria" panose="02040503050406030204" pitchFamily="18" charset="0"/>
              </a:rPr>
              <a:t>The decree stipulates that for the sake of safety and health at work:</a:t>
            </a:r>
          </a:p>
          <a:p>
            <a:pPr marL="357188" lvl="2" indent="-177800"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At every hour, a 10-minute break must interrupt the worker’s viewing of the screen (phone call, faxing, reading or printed material) with some exercising, if possible. A maximum of 6 hours may be spent working in front of the screen, which must be ensured by workers at their own risk and own work organization. </a:t>
            </a:r>
            <a:endParaRPr lang="en" sz="1400" dirty="0">
              <a:solidFill>
                <a:srgbClr val="000000"/>
              </a:solidFill>
              <a:latin typeface="Cambria" panose="02040503050406030204" pitchFamily="18" charset="0"/>
            </a:endParaRPr>
          </a:p>
          <a:p>
            <a:pPr marL="357188" lvl="2" indent="-177800" algn="l" rtl="0">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Vision tests for workers must be ensured and workers must be sent to an eye exam as needed</a:t>
            </a:r>
            <a:endParaRPr lang="en" sz="1400" dirty="0">
              <a:solidFill>
                <a:srgbClr val="000000"/>
              </a:solidFill>
              <a:latin typeface="Cambria" panose="02040503050406030204" pitchFamily="18" charset="0"/>
            </a:endParaRPr>
          </a:p>
          <a:p>
            <a:pPr marL="357188" lvl="2" indent="0" algn="l" rtl="0">
              <a:spcBef>
                <a:spcPts val="400"/>
              </a:spcBef>
              <a:buSzPct val="100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but at least every other year. </a:t>
            </a:r>
          </a:p>
          <a:p>
            <a:pPr marL="357188" lvl="2" indent="0" algn="l" rtl="0">
              <a:spcBef>
                <a:spcPts val="400"/>
              </a:spcBef>
              <a:buSzPct val="100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The employer shall provide workers at computer work stations with glasses offering 20/20 vision,</a:t>
            </a:r>
          </a:p>
          <a:p>
            <a:pPr marL="357188" lvl="2" indent="0" algn="l" rtl="0">
              <a:spcBef>
                <a:spcPts val="400"/>
              </a:spcBef>
              <a:buSzPct val="100000"/>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under the following conditions:</a:t>
            </a:r>
          </a:p>
          <a:p>
            <a:pPr marL="714375" lvl="2" indent="-177800"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Justified by an optometrist’s exam.</a:t>
            </a:r>
            <a:endParaRPr lang="en" sz="1400" dirty="0">
              <a:solidFill>
                <a:srgbClr val="000000"/>
              </a:solidFill>
              <a:latin typeface="Cambria" panose="02040503050406030204" pitchFamily="18" charset="0"/>
            </a:endParaRPr>
          </a:p>
          <a:p>
            <a:pPr marL="714375" lvl="2" indent="-177800"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400" b="0" i="0" u="none" baseline="0">
                <a:solidFill>
                  <a:srgbClr val="000000"/>
                </a:solidFill>
                <a:latin typeface="Cambria" panose="02040503050406030204" pitchFamily="18" charset="0"/>
              </a:rPr>
              <a:t>The glasses or contact lenses used by the worker are not appropriate for work in front of the screen.</a:t>
            </a:r>
            <a:endParaRPr lang="en" sz="1400" dirty="0">
              <a:solidFill>
                <a:srgbClr val="000000"/>
              </a:solidFill>
              <a:latin typeface="Cambria" panose="02040503050406030204" pitchFamily="18" charset="0"/>
            </a:endParaRPr>
          </a:p>
          <a:p>
            <a:pPr marL="0" indent="0" algn="l" rtl="0">
              <a:buNone/>
            </a:pPr>
            <a:endParaRPr lang="en" dirty="0"/>
          </a:p>
        </p:txBody>
      </p:sp>
      <p:pic>
        <p:nvPicPr>
          <p:cNvPr id="4" name="Kép 3" descr="szemüveg.jpg"/>
          <p:cNvPicPr>
            <a:picLocks noChangeAspect="1"/>
          </p:cNvPicPr>
          <p:nvPr/>
        </p:nvPicPr>
        <p:blipFill>
          <a:blip r:embed="rId2" cstate="print"/>
          <a:stretch>
            <a:fillRect/>
          </a:stretch>
        </p:blipFill>
        <p:spPr>
          <a:xfrm>
            <a:off x="3275856" y="4797152"/>
            <a:ext cx="1944216" cy="1318026"/>
          </a:xfrm>
          <a:prstGeom prst="rect">
            <a:avLst/>
          </a:prstGeom>
        </p:spPr>
      </p:pic>
    </p:spTree>
    <p:extLst>
      <p:ext uri="{BB962C8B-B14F-4D97-AF65-F5344CB8AC3E}">
        <p14:creationId xmlns:p14="http://schemas.microsoft.com/office/powerpoint/2010/main" val="312779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2400" b="1" i="0" u="sng" baseline="0">
                <a:latin typeface="Cambria" panose="02040503050406030204" pitchFamily="18" charset="0"/>
              </a:rPr>
              <a:t>General health, cleanliness and occupational safety and requirements of university workplaces</a:t>
            </a:r>
            <a:endParaRPr lang="en" sz="2400" dirty="0"/>
          </a:p>
        </p:txBody>
      </p:sp>
      <p:sp>
        <p:nvSpPr>
          <p:cNvPr id="3" name="Tartalom helye 2"/>
          <p:cNvSpPr>
            <a:spLocks noGrp="1"/>
          </p:cNvSpPr>
          <p:nvPr>
            <p:ph idx="1"/>
          </p:nvPr>
        </p:nvSpPr>
        <p:spPr>
          <a:xfrm>
            <a:off x="899592" y="1340768"/>
            <a:ext cx="7776864" cy="4536505"/>
          </a:xfrm>
        </p:spPr>
        <p:txBody>
          <a:bodyPr>
            <a:normAutofit/>
          </a:bodyPr>
          <a:lstStyle/>
          <a:p>
            <a:pPr algn="l" rtl="0"/>
            <a:r>
              <a:rPr lang="en" sz="1400" b="1" i="0" u="none" baseline="0" dirty="0">
                <a:latin typeface="Cambria" panose="02040503050406030204" pitchFamily="18" charset="0"/>
              </a:rPr>
              <a:t>Order and cleanliness </a:t>
            </a:r>
            <a:r>
              <a:rPr lang="en" sz="1400" b="0" i="0" u="none" baseline="0" dirty="0">
                <a:latin typeface="Cambria" panose="02040503050406030204" pitchFamily="18" charset="0"/>
              </a:rPr>
              <a:t>must be ordered at all university work stations.</a:t>
            </a:r>
          </a:p>
          <a:p>
            <a:pPr algn="l" rtl="0">
              <a:tabLst>
                <a:tab pos="6642100" algn="r"/>
              </a:tabLst>
            </a:pPr>
            <a:r>
              <a:rPr lang="en" sz="1400" b="0" i="0" u="none" baseline="0" dirty="0">
                <a:latin typeface="Cambria" panose="02040503050406030204" pitchFamily="18" charset="0"/>
              </a:rPr>
              <a:t>All unnecessary objects must be removed from the site that would </a:t>
            </a:r>
            <a:r>
              <a:rPr lang="en" sz="1400" b="1" i="0" u="none" baseline="0" dirty="0" smtClean="0">
                <a:latin typeface="Cambria" panose="02040503050406030204" pitchFamily="18" charset="0"/>
              </a:rPr>
              <a:t>limit </a:t>
            </a:r>
            <a:r>
              <a:rPr lang="hu-HU" sz="1400" b="1" i="0" u="none" baseline="0" dirty="0" smtClean="0">
                <a:latin typeface="Cambria" panose="02040503050406030204" pitchFamily="18" charset="0"/>
              </a:rPr>
              <a:t/>
            </a:r>
            <a:br>
              <a:rPr lang="hu-HU" sz="1400" b="1" i="0" u="none" baseline="0" dirty="0" smtClean="0">
                <a:latin typeface="Cambria" panose="02040503050406030204" pitchFamily="18" charset="0"/>
              </a:rPr>
            </a:br>
            <a:r>
              <a:rPr lang="en" sz="1400" b="1" i="0" u="none" baseline="0" dirty="0" smtClean="0">
                <a:latin typeface="Cambria" panose="02040503050406030204" pitchFamily="18" charset="0"/>
              </a:rPr>
              <a:t>the </a:t>
            </a:r>
            <a:r>
              <a:rPr lang="en" sz="1400" b="1" i="0" u="none" baseline="0" dirty="0">
                <a:latin typeface="Cambria" panose="02040503050406030204" pitchFamily="18" charset="0"/>
              </a:rPr>
              <a:t>worker’s free movement </a:t>
            </a:r>
            <a:r>
              <a:rPr lang="en" sz="1400" b="0" i="0" u="none" baseline="0" dirty="0">
                <a:latin typeface="Cambria" panose="02040503050406030204" pitchFamily="18" charset="0"/>
              </a:rPr>
              <a:t>and could cause any injury. </a:t>
            </a:r>
            <a:endParaRPr lang="en" sz="1400" dirty="0" smtClean="0">
              <a:latin typeface="Cambria" panose="02040503050406030204" pitchFamily="18" charset="0"/>
            </a:endParaRPr>
          </a:p>
          <a:p>
            <a:pPr algn="l" rtl="0">
              <a:tabLst>
                <a:tab pos="6642100" algn="r"/>
              </a:tabLst>
            </a:pPr>
            <a:r>
              <a:rPr lang="en" sz="1400" b="0" i="0" u="none" baseline="0" dirty="0">
                <a:latin typeface="Cambria" panose="02040503050406030204" pitchFamily="18" charset="0"/>
              </a:rPr>
              <a:t>Work stations must be </a:t>
            </a:r>
            <a:r>
              <a:rPr lang="en" sz="1400" b="1" i="0" u="none" baseline="0" dirty="0">
                <a:latin typeface="Cambria" panose="02040503050406030204" pitchFamily="18" charset="0"/>
              </a:rPr>
              <a:t>cleaned </a:t>
            </a:r>
            <a:r>
              <a:rPr lang="en" sz="1400" b="0" i="0" u="none" baseline="0" dirty="0" smtClean="0">
                <a:latin typeface="Cambria" panose="02040503050406030204" pitchFamily="18" charset="0"/>
              </a:rPr>
              <a:t>regularly </a:t>
            </a:r>
            <a:r>
              <a:rPr lang="en" sz="1400" b="0" i="0" u="none" baseline="0" dirty="0">
                <a:latin typeface="Cambria" panose="02040503050406030204" pitchFamily="18" charset="0"/>
              </a:rPr>
              <a:t>but at least once a day.</a:t>
            </a:r>
          </a:p>
          <a:p>
            <a:r>
              <a:rPr lang="en-US" sz="1400" dirty="0">
                <a:latin typeface="Cambria" panose="02040503050406030204" pitchFamily="18" charset="0"/>
              </a:rPr>
              <a:t>The workplace shall be kept in good order and clean, in accordance </a:t>
            </a:r>
            <a:r>
              <a:rPr lang="hu-HU" sz="1400" dirty="0" smtClean="0">
                <a:latin typeface="Cambria" panose="02040503050406030204" pitchFamily="18" charset="0"/>
              </a:rPr>
              <a:t/>
            </a:r>
            <a:br>
              <a:rPr lang="hu-HU" sz="1400" dirty="0" smtClean="0">
                <a:latin typeface="Cambria" panose="02040503050406030204" pitchFamily="18" charset="0"/>
              </a:rPr>
            </a:br>
            <a:r>
              <a:rPr lang="en-US" sz="1400" dirty="0" smtClean="0">
                <a:latin typeface="Cambria" panose="02040503050406030204" pitchFamily="18" charset="0"/>
              </a:rPr>
              <a:t>with </a:t>
            </a:r>
            <a:r>
              <a:rPr lang="en-US" sz="1400" dirty="0">
                <a:latin typeface="Cambria" panose="02040503050406030204" pitchFamily="18" charset="0"/>
              </a:rPr>
              <a:t>the nature of the work, and the handling of pollutants, sewage </a:t>
            </a:r>
            <a:r>
              <a:rPr lang="hu-HU" sz="1400" dirty="0" smtClean="0">
                <a:latin typeface="Cambria" panose="02040503050406030204" pitchFamily="18" charset="0"/>
              </a:rPr>
              <a:t/>
            </a:r>
            <a:br>
              <a:rPr lang="hu-HU" sz="1400" dirty="0" smtClean="0">
                <a:latin typeface="Cambria" panose="02040503050406030204" pitchFamily="18" charset="0"/>
              </a:rPr>
            </a:br>
            <a:r>
              <a:rPr lang="en-US" sz="1400" dirty="0" smtClean="0">
                <a:latin typeface="Cambria" panose="02040503050406030204" pitchFamily="18" charset="0"/>
              </a:rPr>
              <a:t>and </a:t>
            </a:r>
            <a:r>
              <a:rPr lang="en-US" sz="1400" dirty="0">
                <a:latin typeface="Cambria" panose="02040503050406030204" pitchFamily="18" charset="0"/>
              </a:rPr>
              <a:t>solid waste material shall be provided for in a manner to prevent such </a:t>
            </a:r>
            <a:r>
              <a:rPr lang="hu-HU" sz="1400" smtClean="0">
                <a:latin typeface="Cambria" panose="02040503050406030204" pitchFamily="18" charset="0"/>
              </a:rPr>
              <a:t/>
            </a:r>
            <a:br>
              <a:rPr lang="hu-HU" sz="1400" smtClean="0">
                <a:latin typeface="Cambria" panose="02040503050406030204" pitchFamily="18" charset="0"/>
              </a:rPr>
            </a:br>
            <a:r>
              <a:rPr lang="en-US" sz="1400" smtClean="0">
                <a:latin typeface="Cambria" panose="02040503050406030204" pitchFamily="18" charset="0"/>
              </a:rPr>
              <a:t>from </a:t>
            </a:r>
            <a:r>
              <a:rPr lang="en-US" sz="1400" dirty="0">
                <a:latin typeface="Cambria" panose="02040503050406030204" pitchFamily="18" charset="0"/>
              </a:rPr>
              <a:t>causing any danger or health injury, or any damage to the environment.</a:t>
            </a:r>
            <a:r>
              <a:rPr lang="en" sz="1400" b="0" i="0" u="none" baseline="0" dirty="0" smtClean="0">
                <a:latin typeface="Cambria" panose="02040503050406030204" pitchFamily="18" charset="0"/>
              </a:rPr>
              <a:t>.</a:t>
            </a:r>
            <a:endParaRPr lang="en" sz="1400" dirty="0" smtClean="0">
              <a:latin typeface="Cambria" panose="02040503050406030204" pitchFamily="18" charset="0"/>
            </a:endParaRPr>
          </a:p>
          <a:p>
            <a:pPr algn="l" rtl="0"/>
            <a:r>
              <a:rPr lang="en" sz="1400" b="0" i="0" u="none" baseline="0" dirty="0" smtClean="0">
                <a:latin typeface="Cambria" panose="02040503050406030204" pitchFamily="18" charset="0"/>
              </a:rPr>
              <a:t>Except for the designated (outdoor) smoking areas, </a:t>
            </a:r>
            <a:r>
              <a:rPr lang="en" sz="1400" b="1" i="0" u="none" baseline="0" dirty="0" smtClean="0">
                <a:latin typeface="Cambria" panose="02040503050406030204" pitchFamily="18" charset="0"/>
              </a:rPr>
              <a:t>smoking </a:t>
            </a:r>
            <a:r>
              <a:rPr lang="en" sz="1400" b="0" i="0" u="none" baseline="0" dirty="0" smtClean="0">
                <a:latin typeface="Cambria" panose="02040503050406030204" pitchFamily="18" charset="0"/>
              </a:rPr>
              <a:t>is not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permitted on university premises.</a:t>
            </a:r>
            <a:r>
              <a:rPr lang="en" sz="1400" dirty="0" smtClean="0">
                <a:latin typeface="Cambria" panose="02040503050406030204" pitchFamily="18" charset="0"/>
              </a:rPr>
              <a:t> </a:t>
            </a:r>
            <a:r>
              <a:rPr lang="en" sz="1400" b="0" i="0" u="none" baseline="0" dirty="0" smtClean="0">
                <a:latin typeface="Cambria" panose="02040503050406030204" pitchFamily="18" charset="0"/>
              </a:rPr>
              <a:t>	</a:t>
            </a:r>
          </a:p>
          <a:p>
            <a:pPr algn="l" rtl="0"/>
            <a:r>
              <a:rPr lang="en" sz="1400" b="0" i="0" u="none" baseline="0" dirty="0" smtClean="0">
                <a:latin typeface="Cambria" panose="02040503050406030204" pitchFamily="18" charset="0"/>
              </a:rPr>
              <a:t>All </a:t>
            </a:r>
            <a:r>
              <a:rPr lang="en" sz="1400" b="1" i="0" u="none" baseline="0" dirty="0">
                <a:latin typeface="Cambria" panose="02040503050406030204" pitchFamily="18" charset="0"/>
              </a:rPr>
              <a:t>ladders</a:t>
            </a:r>
            <a:r>
              <a:rPr lang="en" sz="1400" b="0" i="0" u="none" baseline="0" dirty="0">
                <a:latin typeface="Cambria" panose="02040503050406030204" pitchFamily="18" charset="0"/>
              </a:rPr>
              <a:t> and mobile </a:t>
            </a:r>
            <a:r>
              <a:rPr lang="en" sz="1400" b="1" i="0" u="none" baseline="0" dirty="0">
                <a:latin typeface="Cambria" panose="02040503050406030204" pitchFamily="18" charset="0"/>
              </a:rPr>
              <a:t>stairs </a:t>
            </a:r>
            <a:r>
              <a:rPr lang="en" sz="1400" b="0" i="0" u="none" baseline="0" dirty="0">
                <a:latin typeface="Cambria" panose="02040503050406030204" pitchFamily="18" charset="0"/>
              </a:rPr>
              <a:t>must be safe, suitable for the specified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purpose </a:t>
            </a:r>
            <a:r>
              <a:rPr lang="en" sz="1400" b="0" i="0" u="none" baseline="0" dirty="0">
                <a:latin typeface="Cambria" panose="02040503050406030204" pitchFamily="18" charset="0"/>
              </a:rPr>
              <a:t>and load, in good condition and secured against slipping and tilting.</a:t>
            </a:r>
          </a:p>
          <a:p>
            <a:pPr algn="l" rtl="0"/>
            <a:r>
              <a:rPr lang="en" sz="1400" b="0" i="0" u="none" baseline="0" dirty="0">
                <a:latin typeface="Cambria" panose="02040503050406030204" pitchFamily="18" charset="0"/>
              </a:rPr>
              <a:t>After the completion of work activities, </a:t>
            </a:r>
            <a:r>
              <a:rPr lang="en" sz="1400" b="1" i="0" u="none" baseline="0" dirty="0">
                <a:latin typeface="Cambria" panose="02040503050406030204" pitchFamily="18" charset="0"/>
              </a:rPr>
              <a:t>the workplace must be inspected </a:t>
            </a:r>
            <a:r>
              <a:rPr lang="en" sz="1400" b="0" i="0" u="none" baseline="0" dirty="0">
                <a:latin typeface="Cambria" panose="02040503050406030204" pitchFamily="18" charset="0"/>
              </a:rPr>
              <a:t>for any circumstances that may cause fire, explosion or flooding when the site is unattended.</a:t>
            </a:r>
            <a:endParaRPr lang="en" sz="1400" dirty="0">
              <a:latin typeface="Cambria" panose="02040503050406030204" pitchFamily="18" charset="0"/>
            </a:endParaRPr>
          </a:p>
          <a:p>
            <a:pPr marL="0" indent="0" algn="l" rtl="0">
              <a:buNone/>
            </a:pPr>
            <a:endParaRPr lang="en" dirty="0"/>
          </a:p>
        </p:txBody>
      </p:sp>
      <p:pic>
        <p:nvPicPr>
          <p:cNvPr id="4" name="Kép 3" descr="létra.png"/>
          <p:cNvPicPr>
            <a:picLocks noChangeAspect="1"/>
          </p:cNvPicPr>
          <p:nvPr/>
        </p:nvPicPr>
        <p:blipFill>
          <a:blip r:embed="rId2" cstate="print"/>
          <a:stretch>
            <a:fillRect/>
          </a:stretch>
        </p:blipFill>
        <p:spPr>
          <a:xfrm>
            <a:off x="7524327" y="1628800"/>
            <a:ext cx="1298875" cy="2283736"/>
          </a:xfrm>
          <a:prstGeom prst="rect">
            <a:avLst/>
          </a:prstGeom>
        </p:spPr>
      </p:pic>
      <p:pic>
        <p:nvPicPr>
          <p:cNvPr id="5" name="Kép 4" descr="dohány. tilos.jpg"/>
          <p:cNvPicPr>
            <a:picLocks noChangeAspect="1"/>
          </p:cNvPicPr>
          <p:nvPr/>
        </p:nvPicPr>
        <p:blipFill>
          <a:blip r:embed="rId3" cstate="print"/>
          <a:stretch>
            <a:fillRect/>
          </a:stretch>
        </p:blipFill>
        <p:spPr>
          <a:xfrm>
            <a:off x="1331640" y="4869160"/>
            <a:ext cx="792088" cy="792088"/>
          </a:xfrm>
          <a:prstGeom prst="rect">
            <a:avLst/>
          </a:prstGeom>
        </p:spPr>
      </p:pic>
    </p:spTree>
    <p:extLst>
      <p:ext uri="{BB962C8B-B14F-4D97-AF65-F5344CB8AC3E}">
        <p14:creationId xmlns:p14="http://schemas.microsoft.com/office/powerpoint/2010/main" val="12197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Information related to electricity</a:t>
            </a:r>
            <a:endParaRPr lang="en" sz="3200" dirty="0"/>
          </a:p>
        </p:txBody>
      </p:sp>
      <p:sp>
        <p:nvSpPr>
          <p:cNvPr id="3" name="Tartalom helye 2"/>
          <p:cNvSpPr>
            <a:spLocks noGrp="1"/>
          </p:cNvSpPr>
          <p:nvPr>
            <p:ph idx="1"/>
          </p:nvPr>
        </p:nvSpPr>
        <p:spPr/>
        <p:txBody>
          <a:bodyPr>
            <a:normAutofit/>
          </a:bodyPr>
          <a:lstStyle/>
          <a:p>
            <a:pPr algn="l" rtl="0">
              <a:lnSpc>
                <a:spcPct val="150000"/>
              </a:lnSpc>
            </a:pPr>
            <a:r>
              <a:rPr lang="en" sz="1400" b="0" i="0" u="none" baseline="0">
                <a:latin typeface="Cambria" panose="02040503050406030204" pitchFamily="18" charset="0"/>
              </a:rPr>
              <a:t>Most work stations operate with electricity supplied by the 400/230 V AC grid.</a:t>
            </a:r>
          </a:p>
          <a:p>
            <a:pPr algn="l" rtl="0">
              <a:lnSpc>
                <a:spcPct val="150000"/>
              </a:lnSpc>
            </a:pPr>
            <a:r>
              <a:rPr lang="en" sz="1400" b="0" i="0" u="none" baseline="0">
                <a:latin typeface="Cambria" panose="02040503050406030204" pitchFamily="18" charset="0"/>
              </a:rPr>
              <a:t>As part of a closed electric circuit, the human body is a good conductor.</a:t>
            </a:r>
          </a:p>
          <a:p>
            <a:pPr algn="l" rtl="0">
              <a:lnSpc>
                <a:spcPct val="150000"/>
              </a:lnSpc>
            </a:pPr>
            <a:r>
              <a:rPr lang="en" sz="1400" b="0" i="0" u="none" baseline="0">
                <a:latin typeface="Cambria" panose="02040503050406030204" pitchFamily="18" charset="0"/>
              </a:rPr>
              <a:t>External electricity circulating through our bodies is very dangerous because our vital organs (lungs, heart) are operated by our brain via tiny bioelectrical circuits, which can be paralyzed by electrical current.</a:t>
            </a:r>
          </a:p>
          <a:p>
            <a:pPr algn="l" rtl="0">
              <a:lnSpc>
                <a:spcPct val="150000"/>
              </a:lnSpc>
            </a:pPr>
            <a:r>
              <a:rPr lang="en" sz="1400" b="0" i="0" u="none" baseline="0">
                <a:latin typeface="Cambria" panose="02040503050406030204" pitchFamily="18" charset="0"/>
              </a:rPr>
              <a:t>Electrical shock, however can be easily and safety avoided by exercising due care. </a:t>
            </a:r>
          </a:p>
          <a:p>
            <a:pPr marL="0" indent="0" algn="l" rtl="0">
              <a:buNone/>
            </a:pPr>
            <a:endParaRPr lang="en" dirty="0"/>
          </a:p>
        </p:txBody>
      </p:sp>
      <p:pic>
        <p:nvPicPr>
          <p:cNvPr id="4" name="Kép 3" descr="elektromosság-biztonság.jpg"/>
          <p:cNvPicPr>
            <a:picLocks noChangeAspect="1"/>
          </p:cNvPicPr>
          <p:nvPr/>
        </p:nvPicPr>
        <p:blipFill>
          <a:blip r:embed="rId2" cstate="print"/>
          <a:stretch>
            <a:fillRect/>
          </a:stretch>
        </p:blipFill>
        <p:spPr>
          <a:xfrm>
            <a:off x="4788024" y="3857628"/>
            <a:ext cx="2571736" cy="1716634"/>
          </a:xfrm>
          <a:prstGeom prst="rect">
            <a:avLst/>
          </a:prstGeom>
        </p:spPr>
      </p:pic>
      <p:pic>
        <p:nvPicPr>
          <p:cNvPr id="5" name="Kép 4" descr="áram.jpg"/>
          <p:cNvPicPr>
            <a:picLocks noChangeAspect="1"/>
          </p:cNvPicPr>
          <p:nvPr/>
        </p:nvPicPr>
        <p:blipFill>
          <a:blip r:embed="rId3" cstate="print"/>
          <a:stretch>
            <a:fillRect/>
          </a:stretch>
        </p:blipFill>
        <p:spPr>
          <a:xfrm>
            <a:off x="1979712" y="3857628"/>
            <a:ext cx="2000264" cy="1800238"/>
          </a:xfrm>
          <a:prstGeom prst="rect">
            <a:avLst/>
          </a:prstGeom>
        </p:spPr>
      </p:pic>
    </p:spTree>
    <p:extLst>
      <p:ext uri="{BB962C8B-B14F-4D97-AF65-F5344CB8AC3E}">
        <p14:creationId xmlns:p14="http://schemas.microsoft.com/office/powerpoint/2010/main" val="15437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Information related to electricity</a:t>
            </a:r>
            <a:endParaRPr lang="en" sz="3200" dirty="0"/>
          </a:p>
        </p:txBody>
      </p:sp>
      <p:sp>
        <p:nvSpPr>
          <p:cNvPr id="3" name="Tartalom helye 2"/>
          <p:cNvSpPr>
            <a:spLocks noGrp="1"/>
          </p:cNvSpPr>
          <p:nvPr>
            <p:ph idx="1"/>
          </p:nvPr>
        </p:nvSpPr>
        <p:spPr/>
        <p:txBody>
          <a:bodyPr>
            <a:normAutofit/>
          </a:bodyPr>
          <a:lstStyle/>
          <a:p>
            <a:pPr algn="l" rtl="0">
              <a:buNone/>
            </a:pPr>
            <a:r>
              <a:rPr lang="en" sz="1800" b="1" i="0" u="none" baseline="0" dirty="0">
                <a:latin typeface="Cambria" panose="02040503050406030204" pitchFamily="18" charset="0"/>
              </a:rPr>
              <a:t>Electrical current can pass through the human body in one of two ways:</a:t>
            </a:r>
          </a:p>
          <a:p>
            <a:pPr algn="l" rtl="0">
              <a:buFont typeface="+mj-lt"/>
              <a:buAutoNum type="alphaLcParenR"/>
            </a:pPr>
            <a:r>
              <a:rPr lang="en" sz="1600" b="1" i="0" u="none" baseline="0" dirty="0">
                <a:latin typeface="Cambria" panose="02040503050406030204" pitchFamily="18" charset="0"/>
              </a:rPr>
              <a:t>You touch a bare conductor (current phase) and the neutral conductor or a machine with a protective conductor or device, or a conductive floor at the same time.</a:t>
            </a:r>
          </a:p>
          <a:p>
            <a:pPr marL="179388" lvl="1" indent="177800" algn="l" rtl="0">
              <a:buNone/>
            </a:pPr>
            <a:r>
              <a:rPr lang="en" sz="1400" b="1" i="0" u="sng" baseline="0" dirty="0">
                <a:latin typeface="Cambria" panose="02040503050406030204" pitchFamily="18" charset="0"/>
              </a:rPr>
              <a:t>Key aspects of protection:</a:t>
            </a:r>
            <a:endParaRPr lang="en" sz="1400" b="1" u="sng" dirty="0">
              <a:latin typeface="Cambria" panose="02040503050406030204" pitchFamily="18" charset="0"/>
            </a:endParaRPr>
          </a:p>
          <a:p>
            <a:pPr marL="357188" lvl="1" indent="-177800" algn="l" rtl="0"/>
            <a:r>
              <a:rPr lang="en" sz="1400" b="0" i="0" u="none" baseline="0" dirty="0">
                <a:latin typeface="Cambria" panose="02040503050406030204" pitchFamily="18" charset="0"/>
              </a:rPr>
              <a:t>Do not use any faulty, broken or damaged equipment. </a:t>
            </a:r>
            <a:endParaRPr lang="en" sz="1400" dirty="0" smtClean="0">
              <a:latin typeface="Cambria" panose="02040503050406030204" pitchFamily="18" charset="0"/>
            </a:endParaRPr>
          </a:p>
          <a:p>
            <a:pPr marL="357188" lvl="1" indent="-177800" algn="l" rtl="0"/>
            <a:r>
              <a:rPr lang="en" sz="1400" b="0" i="0" u="none" baseline="0" dirty="0">
                <a:latin typeface="Cambria" panose="02040503050406030204" pitchFamily="18" charset="0"/>
              </a:rPr>
              <a:t>Do not use the equipment if the power cable is ruptured, the insulation is cracked or the cable is damaged.</a:t>
            </a:r>
          </a:p>
          <a:p>
            <a:pPr marL="357188" lvl="1" indent="-177800" algn="l" rtl="0"/>
            <a:r>
              <a:rPr lang="en" sz="1400" b="0" i="0" u="none" baseline="0" dirty="0">
                <a:latin typeface="Cambria" panose="02040503050406030204" pitchFamily="18" charset="0"/>
              </a:rPr>
              <a:t>Do not touch any earthed metal object when using an electric device. Whenever possible, insulate your body from the ground.</a:t>
            </a:r>
          </a:p>
          <a:p>
            <a:pPr marL="357188" lvl="1" indent="-177800" algn="l" rtl="0"/>
            <a:r>
              <a:rPr lang="en" sz="1400" b="0" i="0" u="none" baseline="0" dirty="0">
                <a:latin typeface="Cambria" panose="02040503050406030204" pitchFamily="18" charset="0"/>
              </a:rPr>
              <a:t>Extensions to or modifications of the power cable may only be carried out by qualified personnel. </a:t>
            </a:r>
            <a:endParaRPr lang="en" sz="1400" dirty="0">
              <a:latin typeface="Cambria" panose="02040503050406030204" pitchFamily="18" charset="0"/>
            </a:endParaRPr>
          </a:p>
          <a:p>
            <a:pPr marL="357188" lvl="1" indent="-177800" algn="l" rtl="0"/>
            <a:r>
              <a:rPr lang="en" sz="1400" b="0" i="0" u="none" baseline="0" dirty="0">
                <a:latin typeface="Cambria" panose="02040503050406030204" pitchFamily="18" charset="0"/>
              </a:rPr>
              <a:t>Even the simplest operations (e.g. replacing a bulb or a fuse) must be completed by first switching off and isolating the specified equipment.</a:t>
            </a:r>
          </a:p>
          <a:p>
            <a:pPr marL="357188" lvl="1" indent="-177800" algn="l" rtl="0"/>
            <a:r>
              <a:rPr lang="en" sz="1400" b="0" i="0" u="none" baseline="0" dirty="0">
                <a:latin typeface="Cambria" panose="02040503050406030204" pitchFamily="18" charset="0"/>
              </a:rPr>
              <a:t>Thus, shock protection is up to the person involved and only careful behaviour can avoid electric shock.</a:t>
            </a:r>
          </a:p>
          <a:p>
            <a:endParaRPr lang="en" sz="1400" dirty="0"/>
          </a:p>
        </p:txBody>
      </p:sp>
      <p:pic>
        <p:nvPicPr>
          <p:cNvPr id="4" name="Kép 3" descr="aram_hosszabbito.jpg"/>
          <p:cNvPicPr>
            <a:picLocks noChangeAspect="1"/>
          </p:cNvPicPr>
          <p:nvPr/>
        </p:nvPicPr>
        <p:blipFill>
          <a:blip r:embed="rId2" cstate="print"/>
          <a:stretch>
            <a:fillRect/>
          </a:stretch>
        </p:blipFill>
        <p:spPr>
          <a:xfrm>
            <a:off x="1403648" y="5301208"/>
            <a:ext cx="1789593" cy="1061218"/>
          </a:xfrm>
          <a:prstGeom prst="rect">
            <a:avLst/>
          </a:prstGeom>
        </p:spPr>
      </p:pic>
      <p:pic>
        <p:nvPicPr>
          <p:cNvPr id="5" name="Kép 4" descr="áramütés.jpg"/>
          <p:cNvPicPr>
            <a:picLocks noChangeAspect="1"/>
          </p:cNvPicPr>
          <p:nvPr/>
        </p:nvPicPr>
        <p:blipFill>
          <a:blip r:embed="rId3" cstate="print"/>
          <a:stretch>
            <a:fillRect/>
          </a:stretch>
        </p:blipFill>
        <p:spPr>
          <a:xfrm>
            <a:off x="3707904" y="5229200"/>
            <a:ext cx="1152128" cy="1186334"/>
          </a:xfrm>
          <a:prstGeom prst="rect">
            <a:avLst/>
          </a:prstGeom>
        </p:spPr>
      </p:pic>
    </p:spTree>
    <p:extLst>
      <p:ext uri="{BB962C8B-B14F-4D97-AF65-F5344CB8AC3E}">
        <p14:creationId xmlns:p14="http://schemas.microsoft.com/office/powerpoint/2010/main" val="128265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endParaRPr lang="en" sz="3200" dirty="0"/>
          </a:p>
        </p:txBody>
      </p:sp>
      <p:sp>
        <p:nvSpPr>
          <p:cNvPr id="3" name="Tartalom helye 2"/>
          <p:cNvSpPr>
            <a:spLocks noGrp="1"/>
          </p:cNvSpPr>
          <p:nvPr>
            <p:ph idx="1"/>
          </p:nvPr>
        </p:nvSpPr>
        <p:spPr/>
        <p:txBody>
          <a:bodyPr>
            <a:normAutofit/>
          </a:bodyPr>
          <a:lstStyle/>
          <a:p>
            <a:pPr marL="457200" indent="-457200" algn="l" rtl="0">
              <a:buFont typeface="+mj-lt"/>
              <a:buAutoNum type="alphaLcParenR" startAt="2"/>
            </a:pPr>
            <a:r>
              <a:rPr lang="en" sz="1600" b="1" i="0" u="none" baseline="0" dirty="0">
                <a:latin typeface="Cambria" panose="02040503050406030204" pitchFamily="18" charset="0"/>
              </a:rPr>
              <a:t>The metal housing of electrical equipment or devices may unexpectedly become energized due to some fault (e.g. broken insulation).</a:t>
            </a:r>
          </a:p>
          <a:p>
            <a:pPr marL="452438" indent="-452438" algn="l" rtl="0">
              <a:buNone/>
            </a:pPr>
            <a:r>
              <a:rPr lang="en" sz="1400" b="0" i="0" u="none" baseline="0" dirty="0">
                <a:latin typeface="Cambria" panose="02040503050406030204" pitchFamily="18" charset="0"/>
              </a:rPr>
              <a:t>	</a:t>
            </a:r>
          </a:p>
          <a:p>
            <a:pPr marL="452438" indent="-7938" algn="l" rtl="0">
              <a:buNone/>
            </a:pPr>
            <a:r>
              <a:rPr lang="en" sz="1400" b="0" i="0" u="none" baseline="0" dirty="0">
                <a:latin typeface="Cambria" panose="02040503050406030204" pitchFamily="18" charset="0"/>
              </a:rPr>
              <a:t>Upon unexpected fault of inner factory insulation (aged, worn out, broken, etc.), the phase conductor inside suddenly comes into contact with the metal body of the equipment, which is called a </a:t>
            </a:r>
            <a:r>
              <a:rPr lang="en" sz="1400" b="1" i="0" u="none" baseline="0" dirty="0">
                <a:latin typeface="Cambria" panose="02040503050406030204" pitchFamily="18" charset="0"/>
              </a:rPr>
              <a:t>short-circuit to </a:t>
            </a:r>
            <a:r>
              <a:rPr lang="en" sz="1400" b="1" i="0" u="none" baseline="0" dirty="0" smtClean="0">
                <a:latin typeface="Cambria" panose="02040503050406030204" pitchFamily="18" charset="0"/>
              </a:rPr>
              <a:t>earth.</a:t>
            </a:r>
            <a:r>
              <a:rPr lang="hu-HU" sz="1400" dirty="0">
                <a:latin typeface="Cambria" panose="02040503050406030204" pitchFamily="18" charset="0"/>
              </a:rPr>
              <a:t> </a:t>
            </a:r>
            <a:r>
              <a:rPr lang="en" sz="1400" b="0" i="0" u="none" baseline="0" dirty="0" smtClean="0">
                <a:latin typeface="Cambria" panose="02040503050406030204" pitchFamily="18" charset="0"/>
              </a:rPr>
              <a:t>As </a:t>
            </a:r>
            <a:r>
              <a:rPr lang="en" sz="1400" b="0" i="0" u="none" baseline="0" dirty="0">
                <a:latin typeface="Cambria" panose="02040503050406030204" pitchFamily="18" charset="0"/>
              </a:rPr>
              <a:t>a result, the working parts of the equipment </a:t>
            </a:r>
            <a:r>
              <a:rPr lang="en" sz="1400" b="1" i="0" u="none" baseline="0" dirty="0">
                <a:latin typeface="Cambria" panose="02040503050406030204" pitchFamily="18" charset="0"/>
              </a:rPr>
              <a:t>may become </a:t>
            </a:r>
            <a:r>
              <a:rPr lang="en" sz="1400" b="0" i="0" u="none" baseline="0" dirty="0">
                <a:latin typeface="Cambria" panose="02040503050406030204" pitchFamily="18" charset="0"/>
              </a:rPr>
              <a:t>energized and dangerous phase conductors.</a:t>
            </a:r>
          </a:p>
          <a:p>
            <a:pPr marL="452438" indent="-452438" algn="l" rtl="0">
              <a:buNone/>
            </a:pPr>
            <a:r>
              <a:rPr lang="en" sz="1400" b="0" i="0" u="none" baseline="0" dirty="0">
                <a:latin typeface="Cambria" panose="02040503050406030204" pitchFamily="18" charset="0"/>
              </a:rPr>
              <a:t>	This risk can be eliminated by regular </a:t>
            </a:r>
            <a:r>
              <a:rPr lang="en" sz="1400" b="1" i="0" u="none" baseline="0" dirty="0">
                <a:latin typeface="Cambria" panose="02040503050406030204" pitchFamily="18" charset="0"/>
              </a:rPr>
              <a:t>shock protection inspections.</a:t>
            </a:r>
            <a:endParaRPr lang="en" sz="1400" dirty="0">
              <a:latin typeface="Cambria" panose="02040503050406030204" pitchFamily="18" charset="0"/>
            </a:endParaRPr>
          </a:p>
          <a:p>
            <a:endParaRPr lang="en" dirty="0"/>
          </a:p>
        </p:txBody>
      </p:sp>
      <p:pic>
        <p:nvPicPr>
          <p:cNvPr id="4" name="Kép 3" descr="erintesvedelem.JPG"/>
          <p:cNvPicPr>
            <a:picLocks noChangeAspect="1"/>
          </p:cNvPicPr>
          <p:nvPr/>
        </p:nvPicPr>
        <p:blipFill>
          <a:blip r:embed="rId2" cstate="print"/>
          <a:stretch>
            <a:fillRect/>
          </a:stretch>
        </p:blipFill>
        <p:spPr>
          <a:xfrm>
            <a:off x="6340237" y="3429000"/>
            <a:ext cx="2048187" cy="2116459"/>
          </a:xfrm>
          <a:prstGeom prst="rect">
            <a:avLst/>
          </a:prstGeom>
        </p:spPr>
      </p:pic>
    </p:spTree>
    <p:extLst>
      <p:ext uri="{BB962C8B-B14F-4D97-AF65-F5344CB8AC3E}">
        <p14:creationId xmlns:p14="http://schemas.microsoft.com/office/powerpoint/2010/main" val="324444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Violation of health and safety rules</a:t>
            </a:r>
            <a:endParaRPr lang="en" sz="3200" dirty="0"/>
          </a:p>
        </p:txBody>
      </p:sp>
      <p:sp>
        <p:nvSpPr>
          <p:cNvPr id="3" name="Tartalom helye 2"/>
          <p:cNvSpPr>
            <a:spLocks noGrp="1"/>
          </p:cNvSpPr>
          <p:nvPr>
            <p:ph idx="1"/>
          </p:nvPr>
        </p:nvSpPr>
        <p:spPr/>
        <p:txBody>
          <a:bodyPr/>
          <a:lstStyle/>
          <a:p>
            <a:pPr algn="l" rtl="0">
              <a:lnSpc>
                <a:spcPct val="150000"/>
              </a:lnSpc>
            </a:pPr>
            <a:r>
              <a:rPr lang="en" sz="1600" b="0" i="0" u="none" baseline="0">
                <a:latin typeface="Cambria" panose="02040503050406030204" pitchFamily="18" charset="0"/>
              </a:rPr>
              <a:t>In addition to banning from work, infringement proceedings may be initiated against the worker for violating the rules on occupational safety and health.  </a:t>
            </a:r>
            <a:endParaRPr lang="en" sz="1600" dirty="0" smtClean="0">
              <a:latin typeface="Cambria" panose="02040503050406030204" pitchFamily="18" charset="0"/>
            </a:endParaRPr>
          </a:p>
          <a:p>
            <a:pPr algn="l" rtl="0">
              <a:lnSpc>
                <a:spcPct val="150000"/>
              </a:lnSpc>
            </a:pPr>
            <a:r>
              <a:rPr lang="en" sz="1600" b="0" i="0" u="none" baseline="0">
                <a:latin typeface="Cambria" panose="02040503050406030204" pitchFamily="18" charset="0"/>
              </a:rPr>
              <a:t>A person who fails to report or inspect an accident commits an act of negligence,for which they are held responsible under labour law regulations.</a:t>
            </a:r>
          </a:p>
          <a:p>
            <a:endParaRPr lang="en" dirty="0"/>
          </a:p>
        </p:txBody>
      </p:sp>
      <p:pic>
        <p:nvPicPr>
          <p:cNvPr id="4" name="Kép 3" descr="paragrafus.jpg"/>
          <p:cNvPicPr>
            <a:picLocks noChangeAspect="1"/>
          </p:cNvPicPr>
          <p:nvPr/>
        </p:nvPicPr>
        <p:blipFill>
          <a:blip r:embed="rId2" cstate="print"/>
          <a:stretch>
            <a:fillRect/>
          </a:stretch>
        </p:blipFill>
        <p:spPr>
          <a:xfrm>
            <a:off x="4744766" y="3068960"/>
            <a:ext cx="2059482" cy="2618336"/>
          </a:xfrm>
          <a:prstGeom prst="rect">
            <a:avLst/>
          </a:prstGeom>
        </p:spPr>
      </p:pic>
    </p:spTree>
    <p:extLst>
      <p:ext uri="{BB962C8B-B14F-4D97-AF65-F5344CB8AC3E}">
        <p14:creationId xmlns:p14="http://schemas.microsoft.com/office/powerpoint/2010/main" val="126976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munkavedelem célja sisakű.jpg"/>
          <p:cNvPicPr>
            <a:picLocks noChangeAspect="1"/>
          </p:cNvPicPr>
          <p:nvPr/>
        </p:nvPicPr>
        <p:blipFill>
          <a:blip r:embed="rId2" cstate="print"/>
          <a:stretch>
            <a:fillRect/>
          </a:stretch>
        </p:blipFill>
        <p:spPr>
          <a:xfrm>
            <a:off x="4067944" y="5229200"/>
            <a:ext cx="1296144" cy="864096"/>
          </a:xfrm>
          <a:prstGeom prst="rect">
            <a:avLst/>
          </a:prstGeom>
          <a:ln>
            <a:noFill/>
          </a:ln>
          <a:effectLst>
            <a:softEdge rad="112500"/>
          </a:effectLst>
        </p:spPr>
      </p:pic>
      <p:sp>
        <p:nvSpPr>
          <p:cNvPr id="3" name="Cím 1"/>
          <p:cNvSpPr>
            <a:spLocks noGrp="1"/>
          </p:cNvSpPr>
          <p:nvPr>
            <p:ph type="title"/>
          </p:nvPr>
        </p:nvSpPr>
        <p:spPr>
          <a:xfrm>
            <a:off x="457200" y="152400"/>
            <a:ext cx="8229600" cy="990600"/>
          </a:xfrm>
        </p:spPr>
        <p:txBody>
          <a:bodyPr>
            <a:normAutofit/>
          </a:bodyPr>
          <a:lstStyle/>
          <a:p>
            <a:pPr rtl="0"/>
            <a:r>
              <a:rPr lang="en" sz="3200" b="1" i="0" u="sng" baseline="0">
                <a:solidFill>
                  <a:schemeClr val="tx1"/>
                </a:solidFill>
                <a:latin typeface="Cambria" panose="02040503050406030204" pitchFamily="18" charset="0"/>
              </a:rPr>
              <a:t>Legal background</a:t>
            </a:r>
            <a:endParaRPr lang="en" sz="3200" dirty="0">
              <a:solidFill>
                <a:schemeClr val="tx1"/>
              </a:solidFill>
              <a:latin typeface="Cambria" panose="02040503050406030204" pitchFamily="18" charset="0"/>
            </a:endParaRPr>
          </a:p>
        </p:txBody>
      </p:sp>
      <p:sp>
        <p:nvSpPr>
          <p:cNvPr id="4" name="Tartalom helye 2"/>
          <p:cNvSpPr>
            <a:spLocks noGrp="1"/>
          </p:cNvSpPr>
          <p:nvPr>
            <p:ph sz="quarter" idx="1"/>
          </p:nvPr>
        </p:nvSpPr>
        <p:spPr>
          <a:xfrm>
            <a:off x="755576" y="1219200"/>
            <a:ext cx="7776864" cy="3721968"/>
          </a:xfrm>
        </p:spPr>
        <p:txBody>
          <a:bodyPr>
            <a:normAutofit fontScale="92500"/>
          </a:bodyPr>
          <a:lstStyle/>
          <a:p>
            <a:pPr marL="0" indent="273050" algn="l" rtl="0">
              <a:buNone/>
            </a:pPr>
            <a:r>
              <a:rPr lang="en" sz="1800" b="1" i="0" u="sng" baseline="0">
                <a:latin typeface="Cambria" panose="02040503050406030204" pitchFamily="18" charset="0"/>
              </a:rPr>
              <a:t>The purpose of occupational safety and health:</a:t>
            </a:r>
            <a:r>
              <a:rPr lang="en" sz="1800" b="0" i="0" u="none" baseline="0">
                <a:latin typeface="Cambria" panose="02040503050406030204" pitchFamily="18" charset="0"/>
              </a:rPr>
              <a:t> </a:t>
            </a:r>
          </a:p>
          <a:p>
            <a:pPr marL="714375" indent="-714375" algn="l" rtl="0">
              <a:buNone/>
            </a:pPr>
            <a:r>
              <a:rPr lang="en" sz="1400" b="0" i="0" u="none" baseline="0">
                <a:latin typeface="Cambria" panose="02040503050406030204" pitchFamily="18" charset="0"/>
              </a:rPr>
              <a:t>	</a:t>
            </a:r>
            <a:endParaRPr lang="en" sz="1400" dirty="0" smtClean="0">
              <a:latin typeface="Cambria" panose="02040503050406030204" pitchFamily="18" charset="0"/>
            </a:endParaRPr>
          </a:p>
          <a:p>
            <a:pPr marL="714375" indent="-714375" algn="l" rtl="0">
              <a:buNone/>
            </a:pPr>
            <a:r>
              <a:rPr lang="en" sz="1400" b="0" i="0" u="none" baseline="0">
                <a:latin typeface="Cambria" panose="02040503050406030204" pitchFamily="18" charset="0"/>
              </a:rPr>
              <a:t>	To protect the health, safety and working ability of those conducting organized work, to prevent accidents and to provide humane working conditions.</a:t>
            </a:r>
          </a:p>
          <a:p>
            <a:pPr marL="714375" indent="-714375" algn="l" rtl="0">
              <a:buNone/>
            </a:pPr>
            <a:endParaRPr lang="en" sz="1400" u="sng" dirty="0" smtClean="0">
              <a:latin typeface="Cambria" panose="02040503050406030204" pitchFamily="18" charset="0"/>
            </a:endParaRPr>
          </a:p>
          <a:p>
            <a:pPr marL="0" indent="273050" algn="l" rtl="0">
              <a:buNone/>
            </a:pPr>
            <a:r>
              <a:rPr lang="en" sz="1800" b="1" i="0" u="sng" baseline="0">
                <a:latin typeface="Cambria" panose="02040503050406030204" pitchFamily="18" charset="0"/>
              </a:rPr>
              <a:t>Achieving this goal is supported by the following legislative background:</a:t>
            </a:r>
          </a:p>
          <a:p>
            <a:pPr lvl="1" algn="l" rtl="0"/>
            <a:r>
              <a:rPr lang="en" sz="1400" b="0" i="0" u="none" baseline="0">
                <a:latin typeface="Cambria" panose="02040503050406030204" pitchFamily="18" charset="0"/>
              </a:rPr>
              <a:t>The Fundamental Law of Hungary</a:t>
            </a:r>
          </a:p>
          <a:p>
            <a:pPr lvl="1" algn="l" rtl="0"/>
            <a:r>
              <a:rPr lang="en" sz="1400" b="0" i="0" u="none" baseline="0">
                <a:latin typeface="Cambria" panose="02040503050406030204" pitchFamily="18" charset="0"/>
              </a:rPr>
              <a:t>Act XCIII of 1993 on Labour Safety (LSA);</a:t>
            </a:r>
          </a:p>
          <a:p>
            <a:pPr lvl="1" algn="l" rtl="0"/>
            <a:r>
              <a:rPr lang="en" sz="1400" b="0" i="0" u="none" baseline="0">
                <a:latin typeface="Cambria" panose="02040503050406030204" pitchFamily="18" charset="0"/>
              </a:rPr>
              <a:t>Ministerial Decree No. 5/1993 (XII.26.) MüM on the implementation of the act;</a:t>
            </a:r>
          </a:p>
          <a:p>
            <a:pPr lvl="1" algn="just" rtl="0"/>
            <a:r>
              <a:rPr lang="en" sz="1400" b="0" i="0" u="none" baseline="0">
                <a:latin typeface="Cambria" panose="02040503050406030204" pitchFamily="18" charset="0"/>
              </a:rPr>
              <a:t>government decrees, decrees issued by the minster responsible for employment policy and health on the management of occupational safety and health, and decrees issued by ministers relevant to the activity (sector);</a:t>
            </a:r>
          </a:p>
          <a:p>
            <a:pPr lvl="1" algn="l" rtl="0"/>
            <a:r>
              <a:rPr lang="en" sz="1400" b="0" i="0" u="none" baseline="0">
                <a:latin typeface="Cambria" panose="02040503050406030204" pitchFamily="18" charset="0"/>
              </a:rPr>
              <a:t>Standards</a:t>
            </a:r>
          </a:p>
          <a:p>
            <a:pPr lvl="1" algn="just" rtl="0"/>
            <a:r>
              <a:rPr lang="en" sz="1400" b="0" i="0" u="none" baseline="0">
                <a:latin typeface="Cambria" panose="02040503050406030204" pitchFamily="18" charset="0"/>
              </a:rPr>
              <a:t>employer’s occupational safety and health regulations (rules on personal protective equipment, health and safety policy, method statements, operating instructions)</a:t>
            </a:r>
          </a:p>
        </p:txBody>
      </p:sp>
    </p:spTree>
    <p:extLst>
      <p:ext uri="{BB962C8B-B14F-4D97-AF65-F5344CB8AC3E}">
        <p14:creationId xmlns:p14="http://schemas.microsoft.com/office/powerpoint/2010/main" val="28362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Lessons from occupational accidents</a:t>
            </a:r>
            <a:endParaRPr lang="en" sz="3200" dirty="0"/>
          </a:p>
        </p:txBody>
      </p:sp>
      <p:sp>
        <p:nvSpPr>
          <p:cNvPr id="3" name="Tartalom helye 2"/>
          <p:cNvSpPr>
            <a:spLocks noGrp="1"/>
          </p:cNvSpPr>
          <p:nvPr>
            <p:ph idx="1"/>
          </p:nvPr>
        </p:nvSpPr>
        <p:spPr/>
        <p:txBody>
          <a:bodyPr/>
          <a:lstStyle/>
          <a:p>
            <a:pPr marL="179388" lvl="1" indent="-179388" algn="l" rtl="0">
              <a:spcBef>
                <a:spcPts val="600"/>
              </a:spcBef>
              <a:buClr>
                <a:schemeClr val="accent1"/>
              </a:buClr>
            </a:pPr>
            <a:r>
              <a:rPr lang="en" sz="1400" b="0" i="0" u="none" baseline="0" dirty="0">
                <a:latin typeface="Cambria" panose="02040503050406030204" pitchFamily="18" charset="0"/>
              </a:rPr>
              <a:t>Absolutely </a:t>
            </a:r>
            <a:r>
              <a:rPr lang="en" sz="1400" b="1" i="0" u="none" baseline="0" dirty="0">
                <a:latin typeface="Cambria" panose="02040503050406030204" pitchFamily="18" charset="0"/>
              </a:rPr>
              <a:t>no</a:t>
            </a:r>
            <a:r>
              <a:rPr lang="en" sz="1400" b="0" i="0" u="none" baseline="0" dirty="0">
                <a:latin typeface="Cambria" panose="02040503050406030204" pitchFamily="18" charset="0"/>
              </a:rPr>
              <a:t> kettle or coffee-maker of any type is permitted in offices or dorm rooms.  The rooms suitable for the use of heat generating devices and the rules for using such equipment are determined by the Operating Department.</a:t>
            </a:r>
          </a:p>
          <a:p>
            <a:pPr marL="179388" lvl="1" indent="-179388" algn="l" rtl="0">
              <a:spcBef>
                <a:spcPts val="432"/>
              </a:spcBef>
              <a:buClr>
                <a:schemeClr val="accent1"/>
              </a:buClr>
            </a:pPr>
            <a:endParaRPr lang="en" sz="800" dirty="0">
              <a:latin typeface="Cambria" panose="02040503050406030204" pitchFamily="18" charset="0"/>
            </a:endParaRPr>
          </a:p>
          <a:p>
            <a:pPr marL="179388" indent="-179388" algn="l" rtl="0"/>
            <a:r>
              <a:rPr lang="en" sz="1400" b="0" i="0" u="none" baseline="0" dirty="0">
                <a:latin typeface="Cambria" panose="02040503050406030204" pitchFamily="18" charset="0"/>
              </a:rPr>
              <a:t>Only </a:t>
            </a:r>
            <a:r>
              <a:rPr lang="en" sz="1400" b="1" i="0" u="none" baseline="0" dirty="0">
                <a:latin typeface="Cambria" panose="02040503050406030204" pitchFamily="18" charset="0"/>
              </a:rPr>
              <a:t>ladders</a:t>
            </a:r>
            <a:r>
              <a:rPr lang="en" sz="1400" b="0" i="0" u="none" baseline="0" dirty="0">
                <a:latin typeface="Cambria" panose="02040503050406030204" pitchFamily="18" charset="0"/>
              </a:rPr>
              <a:t> in perfect working order may be used for work and only for their intended purpose. The person using the ladder must hold on to something stable with one hand and ensure that the platform of the ladder is stable. </a:t>
            </a:r>
            <a:endParaRPr lang="en" sz="1400" dirty="0">
              <a:latin typeface="Cambria" panose="02040503050406030204" pitchFamily="18" charset="0"/>
            </a:endParaRPr>
          </a:p>
          <a:p>
            <a:pPr marL="179388" indent="-179388" algn="just" rtl="0">
              <a:spcBef>
                <a:spcPts val="0"/>
              </a:spcBef>
              <a:defRPr/>
            </a:pPr>
            <a:endParaRPr lang="en" sz="800" dirty="0">
              <a:latin typeface="Cambria" panose="02040503050406030204" pitchFamily="18" charset="0"/>
            </a:endParaRPr>
          </a:p>
          <a:p>
            <a:pPr marL="179388" indent="-179388" algn="l" rtl="0">
              <a:defRPr/>
            </a:pPr>
            <a:r>
              <a:rPr lang="en" sz="1400" b="0" i="0" u="none" baseline="0" dirty="0">
                <a:latin typeface="Cambria" panose="02040503050406030204" pitchFamily="18" charset="0"/>
              </a:rPr>
              <a:t>In sanitary units, kitchenettes and on wet floors always take into account the risk of slipping. Always use a warning sign with mopped or temporarily wet floors and, if necessary, designate a detour.</a:t>
            </a:r>
            <a:endParaRPr lang="en" dirty="0"/>
          </a:p>
        </p:txBody>
      </p:sp>
      <p:pic>
        <p:nvPicPr>
          <p:cNvPr id="5" name="Picture 20" descr="Kenwood JK 060"/>
          <p:cNvPicPr>
            <a:picLocks noChangeAspect="1" noChangeArrowheads="1"/>
          </p:cNvPicPr>
          <p:nvPr/>
        </p:nvPicPr>
        <p:blipFill>
          <a:blip r:embed="rId2" cstate="print"/>
          <a:srcRect/>
          <a:stretch>
            <a:fillRect/>
          </a:stretch>
        </p:blipFill>
        <p:spPr bwMode="auto">
          <a:xfrm>
            <a:off x="1395649" y="4149080"/>
            <a:ext cx="1276379" cy="1268830"/>
          </a:xfrm>
          <a:prstGeom prst="rect">
            <a:avLst/>
          </a:prstGeom>
          <a:noFill/>
        </p:spPr>
      </p:pic>
      <p:pic>
        <p:nvPicPr>
          <p:cNvPr id="6" name="Picture 18" descr="Tefal TT 8121 Delight"/>
          <p:cNvPicPr>
            <a:picLocks noChangeAspect="1" noChangeArrowheads="1"/>
          </p:cNvPicPr>
          <p:nvPr/>
        </p:nvPicPr>
        <p:blipFill>
          <a:blip r:embed="rId3" cstate="print"/>
          <a:srcRect/>
          <a:stretch>
            <a:fillRect/>
          </a:stretch>
        </p:blipFill>
        <p:spPr bwMode="auto">
          <a:xfrm>
            <a:off x="2977433" y="4225724"/>
            <a:ext cx="1090511" cy="1115541"/>
          </a:xfrm>
          <a:prstGeom prst="rect">
            <a:avLst/>
          </a:prstGeom>
          <a:noFill/>
        </p:spPr>
      </p:pic>
      <p:pic>
        <p:nvPicPr>
          <p:cNvPr id="7" name="Picture 12" descr="http://www.ebolt.hu/common/big_img_wm/i/iroda47017.jpg"/>
          <p:cNvPicPr>
            <a:picLocks noChangeAspect="1" noChangeArrowheads="1"/>
          </p:cNvPicPr>
          <p:nvPr/>
        </p:nvPicPr>
        <p:blipFill>
          <a:blip r:embed="rId4" cstate="print">
            <a:extLst>
              <a:ext uri="{28A0092B-C50C-407E-A947-70E740481C1C}">
                <a14:useLocalDpi xmlns:a14="http://schemas.microsoft.com/office/drawing/2010/main" val="0"/>
              </a:ext>
            </a:extLst>
          </a:blip>
          <a:srcRect l="5525" t="9087" r="4208" b="13116"/>
          <a:stretch>
            <a:fillRect/>
          </a:stretch>
        </p:blipFill>
        <p:spPr bwMode="auto">
          <a:xfrm>
            <a:off x="4255589" y="4108267"/>
            <a:ext cx="1468539" cy="12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871" y="4200317"/>
            <a:ext cx="783000" cy="108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27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Summary.</a:t>
            </a:r>
            <a:endParaRPr lang="en" sz="3200" dirty="0"/>
          </a:p>
        </p:txBody>
      </p:sp>
      <p:sp>
        <p:nvSpPr>
          <p:cNvPr id="3" name="Tartalom helye 2"/>
          <p:cNvSpPr>
            <a:spLocks noGrp="1"/>
          </p:cNvSpPr>
          <p:nvPr>
            <p:ph idx="1"/>
          </p:nvPr>
        </p:nvSpPr>
        <p:spPr/>
        <p:txBody>
          <a:bodyPr/>
          <a:lstStyle/>
          <a:p>
            <a:pPr marL="357188" lvl="2" indent="-357188"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600" b="0" i="0" u="none" baseline="0">
                <a:solidFill>
                  <a:srgbClr val="000000"/>
                </a:solidFill>
                <a:latin typeface="Cambria" panose="02040503050406030204" pitchFamily="18" charset="0"/>
              </a:rPr>
              <a:t>Most accidents and injuries are caused by fatigue.</a:t>
            </a:r>
            <a:endParaRPr lang="en" sz="1600" dirty="0">
              <a:solidFill>
                <a:srgbClr val="000000"/>
              </a:solidFill>
              <a:latin typeface="Cambria" panose="02040503050406030204" pitchFamily="18" charset="0"/>
            </a:endParaRPr>
          </a:p>
          <a:p>
            <a:pPr algn="l" rtl="0">
              <a:buSzPct val="7500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pPr>
            <a:endParaRPr lang="en" sz="1600" dirty="0">
              <a:solidFill>
                <a:srgbClr val="000000"/>
              </a:solidFill>
              <a:latin typeface="Cambria" panose="02040503050406030204" pitchFamily="18" charset="0"/>
            </a:endParaRPr>
          </a:p>
          <a:p>
            <a:pPr marL="357188" lvl="2" indent="-357188"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600" b="0" i="0" u="none" baseline="0">
                <a:solidFill>
                  <a:srgbClr val="000000"/>
                </a:solidFill>
                <a:latin typeface="Cambria" panose="02040503050406030204" pitchFamily="18" charset="0"/>
              </a:rPr>
              <a:t>Fatigue and injuries are caused by:</a:t>
            </a:r>
          </a:p>
          <a:p>
            <a:pPr marL="714375" lvl="2" indent="-177800" algn="l" rtl="0">
              <a:buSzPct val="75000"/>
              <a:tabLst>
                <a:tab pos="223838" algn="l"/>
                <a:tab pos="714375"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600" b="0" i="0" u="none" baseline="0">
                <a:solidFill>
                  <a:srgbClr val="000000"/>
                </a:solidFill>
                <a:latin typeface="Cambria" panose="02040503050406030204" pitchFamily="18" charset="0"/>
              </a:rPr>
              <a:t>insufficient oxygen supply to the muscles</a:t>
            </a:r>
          </a:p>
          <a:p>
            <a:pPr marL="714375" lvl="2" indent="-177800" algn="l" rtl="0">
              <a:buSzPct val="75000"/>
              <a:tabLst>
                <a:tab pos="223838" algn="l"/>
                <a:tab pos="714375"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600" b="0" i="0" u="none" baseline="0">
                <a:solidFill>
                  <a:srgbClr val="000000"/>
                </a:solidFill>
                <a:latin typeface="Cambria" panose="02040503050406030204" pitchFamily="18" charset="0"/>
              </a:rPr>
              <a:t>overstrained muscles</a:t>
            </a:r>
          </a:p>
          <a:p>
            <a:pPr marL="1090613" lvl="1" indent="-342900" algn="l" rtl="0">
              <a:buSzPct val="7500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pPr>
            <a:endParaRPr lang="en" sz="1600" dirty="0">
              <a:solidFill>
                <a:srgbClr val="000000"/>
              </a:solidFill>
              <a:latin typeface="Cambria" panose="02040503050406030204" pitchFamily="18" charset="0"/>
            </a:endParaRPr>
          </a:p>
          <a:p>
            <a:pPr marL="357188" lvl="2" indent="-357188" algn="l" rtl="0">
              <a:lnSpc>
                <a:spcPct val="110000"/>
              </a:lnSpc>
              <a:spcBef>
                <a:spcPts val="400"/>
              </a:spcBef>
              <a:buSzPct val="100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en" sz="1600" b="0" i="0" u="none" baseline="0">
                <a:solidFill>
                  <a:srgbClr val="000000"/>
                </a:solidFill>
                <a:latin typeface="Cambria" panose="02040503050406030204" pitchFamily="18" charset="0"/>
              </a:rPr>
              <a:t>Two key principles of prevention:</a:t>
            </a:r>
          </a:p>
          <a:p>
            <a:pPr marL="714375" lvl="2" indent="-177800" algn="l" rtl="0">
              <a:buSzPct val="75000"/>
              <a:tabLst>
                <a:tab pos="223838" algn="l"/>
                <a:tab pos="714375"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600" b="0" i="0" u="none" baseline="0">
                <a:solidFill>
                  <a:srgbClr val="000000"/>
                </a:solidFill>
                <a:latin typeface="Cambria" panose="02040503050406030204" pitchFamily="18" charset="0"/>
              </a:rPr>
              <a:t>Watch your posture when working and always try to assume a neutral posture.</a:t>
            </a:r>
            <a:endParaRPr lang="en" sz="1600" dirty="0">
              <a:solidFill>
                <a:srgbClr val="000000"/>
              </a:solidFill>
              <a:latin typeface="Cambria" panose="02040503050406030204" pitchFamily="18" charset="0"/>
            </a:endParaRPr>
          </a:p>
          <a:p>
            <a:pPr marL="714375" lvl="2" indent="-177800" algn="l" rtl="0">
              <a:buSzPct val="75000"/>
              <a:tabLst>
                <a:tab pos="223838" algn="l"/>
                <a:tab pos="714375" algn="l"/>
                <a:tab pos="1138238" algn="l"/>
                <a:tab pos="2052638" algn="l"/>
                <a:tab pos="2967038" algn="l"/>
                <a:tab pos="3881438" algn="l"/>
                <a:tab pos="4795838" algn="l"/>
                <a:tab pos="5710238" algn="l"/>
                <a:tab pos="6624638" algn="l"/>
                <a:tab pos="7539038" algn="l"/>
                <a:tab pos="8453438" algn="l"/>
                <a:tab pos="9367838" algn="l"/>
                <a:tab pos="10282238" algn="l"/>
              </a:tabLst>
            </a:pPr>
            <a:r>
              <a:rPr lang="en" sz="1600" b="0" i="0" u="none" baseline="0">
                <a:solidFill>
                  <a:srgbClr val="000000"/>
                </a:solidFill>
                <a:latin typeface="Cambria" panose="02040503050406030204" pitchFamily="18" charset="0"/>
              </a:rPr>
              <a:t>Alternate between various activities and move around.</a:t>
            </a:r>
            <a:endParaRPr lang="en" sz="16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40993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Definitions</a:t>
            </a:r>
            <a:endParaRPr lang="en" sz="3200" dirty="0"/>
          </a:p>
        </p:txBody>
      </p:sp>
      <p:sp>
        <p:nvSpPr>
          <p:cNvPr id="3" name="Tartalom helye 2"/>
          <p:cNvSpPr>
            <a:spLocks noGrp="1"/>
          </p:cNvSpPr>
          <p:nvPr>
            <p:ph idx="1"/>
          </p:nvPr>
        </p:nvSpPr>
        <p:spPr>
          <a:xfrm>
            <a:off x="899592" y="1052736"/>
            <a:ext cx="7776864" cy="4844510"/>
          </a:xfrm>
        </p:spPr>
        <p:txBody>
          <a:bodyPr>
            <a:normAutofit fontScale="25000" lnSpcReduction="20000"/>
          </a:bodyPr>
          <a:lstStyle/>
          <a:p>
            <a:pPr marL="179388" indent="-179388" algn="just" rtl="0">
              <a:lnSpc>
                <a:spcPct val="120000"/>
              </a:lnSpc>
            </a:pPr>
            <a:r>
              <a:rPr lang="en" sz="5600" b="1" i="0" u="none" baseline="0">
                <a:latin typeface="Cambria" panose="02040503050406030204" pitchFamily="18" charset="0"/>
              </a:rPr>
              <a:t>Organized employment: </a:t>
            </a:r>
            <a:r>
              <a:rPr lang="en" sz="5600" b="0" i="0" u="none" baseline="0">
                <a:latin typeface="Cambria" panose="02040503050406030204" pitchFamily="18" charset="0"/>
              </a:rPr>
              <a:t>work performed in an employment relationship, in the legal relationship of public service and public employment, in the service relationship of a judge or a prosecutor, in the legal relationship of employment in the case of cooperative membership, in the framework of students' legal relationship in vocational schools while carrying out the requirements of their professional training as well as practical training on the basis of a contract.</a:t>
            </a:r>
          </a:p>
          <a:p>
            <a:pPr marL="179388" indent="-179388" algn="just" rtl="0">
              <a:lnSpc>
                <a:spcPct val="120000"/>
              </a:lnSpc>
            </a:pPr>
            <a:r>
              <a:rPr lang="en" sz="5600" b="1" i="0" u="none" baseline="0">
                <a:latin typeface="Cambria" panose="02040503050406030204" pitchFamily="18" charset="0"/>
              </a:rPr>
              <a:t>Employer:</a:t>
            </a:r>
            <a:r>
              <a:rPr lang="en" sz="5600" b="0" i="0" u="none" baseline="0">
                <a:latin typeface="Cambria" panose="02040503050406030204" pitchFamily="18" charset="0"/>
              </a:rPr>
              <a:t> the entity who hires employees for organized employment.</a:t>
            </a:r>
          </a:p>
          <a:p>
            <a:pPr marL="179388" indent="-179388" algn="just" rtl="0">
              <a:lnSpc>
                <a:spcPct val="120000"/>
              </a:lnSpc>
            </a:pPr>
            <a:r>
              <a:rPr lang="en" sz="5600" b="1" i="0" u="none" baseline="0">
                <a:latin typeface="Cambria" panose="02040503050406030204" pitchFamily="18" charset="0"/>
              </a:rPr>
              <a:t>Employee:</a:t>
            </a:r>
            <a:r>
              <a:rPr lang="en" sz="5600" b="0" i="0" u="none" baseline="0">
                <a:latin typeface="Cambria" panose="02040503050406030204" pitchFamily="18" charset="0"/>
              </a:rPr>
              <a:t> a person who performs work within the framework of organized employment.</a:t>
            </a:r>
          </a:p>
          <a:p>
            <a:pPr marL="179388" indent="-179388" algn="just" rtl="0">
              <a:lnSpc>
                <a:spcPct val="120000"/>
              </a:lnSpc>
            </a:pPr>
            <a:r>
              <a:rPr lang="en" sz="5600" b="1" i="0" u="none" baseline="0">
                <a:latin typeface="Cambria" panose="02040503050406030204" pitchFamily="18" charset="0"/>
              </a:rPr>
              <a:t>Workplace: </a:t>
            </a:r>
            <a:r>
              <a:rPr lang="en" sz="5600" b="0" i="0" u="none" baseline="0">
                <a:latin typeface="Cambria" panose="02040503050406030204" pitchFamily="18" charset="0"/>
              </a:rPr>
              <a:t>all outdoor or indoor (enclosed) spaces where employees are situated for the purpose of or in connection with the performance of work.</a:t>
            </a:r>
          </a:p>
          <a:p>
            <a:pPr marL="179388" indent="-179388" algn="just" rtl="0">
              <a:lnSpc>
                <a:spcPct val="120000"/>
              </a:lnSpc>
            </a:pPr>
            <a:r>
              <a:rPr lang="en" sz="5600" b="1" i="0" u="none" baseline="0">
                <a:latin typeface="Cambria" panose="02040503050406030204" pitchFamily="18" charset="0"/>
              </a:rPr>
              <a:t>Occupational disease: </a:t>
            </a:r>
            <a:r>
              <a:rPr lang="en" sz="5600" b="0" i="0" u="none" baseline="0">
                <a:latin typeface="Cambria" panose="02040503050406030204" pitchFamily="18" charset="0"/>
              </a:rPr>
              <a:t>chronic damage to health that occurs during work or employment or results from such activities.</a:t>
            </a:r>
          </a:p>
          <a:p>
            <a:pPr marL="179388" indent="-179388" algn="just" rtl="0">
              <a:lnSpc>
                <a:spcPct val="120000"/>
              </a:lnSpc>
            </a:pPr>
            <a:r>
              <a:rPr lang="en" sz="5600" b="1" i="0" u="none" baseline="0">
                <a:latin typeface="Cambria" panose="02040503050406030204" pitchFamily="18" charset="0"/>
              </a:rPr>
              <a:t>Occupational accident: </a:t>
            </a:r>
            <a:r>
              <a:rPr lang="en" sz="5600" b="0" i="0" u="none" baseline="0">
                <a:latin typeface="Cambria" panose="02040503050406030204" pitchFamily="18" charset="0"/>
              </a:rPr>
              <a:t>an accident suffered at work by a worker while directly or indirectly involved in organized employment.</a:t>
            </a:r>
          </a:p>
          <a:p>
            <a:pPr marL="179388" indent="-179388" algn="just" rtl="0">
              <a:lnSpc>
                <a:spcPct val="120000"/>
              </a:lnSpc>
            </a:pPr>
            <a:r>
              <a:rPr lang="en" sz="5600" b="1" i="0" u="none" baseline="0">
                <a:latin typeface="Cambria" panose="02040503050406030204" pitchFamily="18" charset="0"/>
              </a:rPr>
              <a:t>Commuting accident:</a:t>
            </a:r>
            <a:r>
              <a:rPr lang="en" sz="5600" b="0" i="0" u="none" baseline="0">
                <a:latin typeface="Cambria" panose="02040503050406030204" pitchFamily="18" charset="0"/>
              </a:rPr>
              <a:t> an accident suffered by the worker while travelling from their quarters to the workplace or back. An accident suffered in the employer’s own or leased vehicle does not qualify as a commuting accident.</a:t>
            </a:r>
          </a:p>
          <a:p>
            <a:pPr marL="179388" indent="-179388" algn="just" rtl="0">
              <a:lnSpc>
                <a:spcPct val="120000"/>
              </a:lnSpc>
            </a:pPr>
            <a:r>
              <a:rPr lang="en" sz="5600" b="1" i="0" u="none" baseline="0">
                <a:latin typeface="Cambria" panose="02040503050406030204" pitchFamily="18" charset="0"/>
              </a:rPr>
              <a:t>Computer work station: </a:t>
            </a:r>
            <a:r>
              <a:rPr lang="en" sz="5600" b="0" i="0" u="none" baseline="0">
                <a:latin typeface="Cambria" panose="02040503050406030204" pitchFamily="18" charset="0"/>
              </a:rPr>
              <a:t>a sum of all work equipment including a screen (visual display unit), input device (keyboard, scanner, camera, etc.), other peripheral devices (pointer, printer, disk drive, modem, etc.), any accessory, any software based on human-machine interaction, folder, work chair, work desk or work surface, phone or direct work environment.</a:t>
            </a:r>
          </a:p>
          <a:p>
            <a:pPr algn="just" rtl="0">
              <a:lnSpc>
                <a:spcPct val="120000"/>
              </a:lnSpc>
            </a:pPr>
            <a:endParaRPr lang="en" dirty="0">
              <a:latin typeface="Cambria" panose="02040503050406030204" pitchFamily="18" charset="0"/>
            </a:endParaRPr>
          </a:p>
        </p:txBody>
      </p:sp>
    </p:spTree>
    <p:extLst>
      <p:ext uri="{BB962C8B-B14F-4D97-AF65-F5344CB8AC3E}">
        <p14:creationId xmlns:p14="http://schemas.microsoft.com/office/powerpoint/2010/main" val="10000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rtl="0"/>
            <a:r>
              <a:rPr lang="en" sz="3200" b="1" i="0" u="sng" baseline="0">
                <a:latin typeface="Cambria" panose="02040503050406030204" pitchFamily="18" charset="0"/>
              </a:rPr>
              <a:t>The three core principles of occupational safety and health</a:t>
            </a:r>
            <a:endParaRPr lang="en" sz="3200" dirty="0"/>
          </a:p>
        </p:txBody>
      </p:sp>
      <p:sp>
        <p:nvSpPr>
          <p:cNvPr id="3" name="Tartalom helye 2"/>
          <p:cNvSpPr>
            <a:spLocks noGrp="1"/>
          </p:cNvSpPr>
          <p:nvPr>
            <p:ph idx="1"/>
          </p:nvPr>
        </p:nvSpPr>
        <p:spPr>
          <a:xfrm>
            <a:off x="1115616" y="1340768"/>
            <a:ext cx="7560840" cy="4536505"/>
          </a:xfrm>
        </p:spPr>
        <p:txBody>
          <a:bodyPr>
            <a:normAutofit fontScale="70000" lnSpcReduction="20000"/>
          </a:bodyPr>
          <a:lstStyle/>
          <a:p>
            <a:pPr marL="0" indent="0" algn="l" rtl="0">
              <a:buNone/>
            </a:pPr>
            <a:r>
              <a:rPr lang="en" sz="4400" b="0" i="0" u="none" baseline="0">
                <a:latin typeface="Cambria" panose="02040503050406030204" pitchFamily="18" charset="0"/>
              </a:rPr>
              <a:t>I.</a:t>
            </a:r>
            <a:endParaRPr lang="en" sz="4400" dirty="0">
              <a:latin typeface="Cambria" panose="02040503050406030204" pitchFamily="18" charset="0"/>
            </a:endParaRPr>
          </a:p>
          <a:p>
            <a:pPr marL="0" indent="0" algn="just" rtl="0">
              <a:buNone/>
            </a:pPr>
            <a:r>
              <a:rPr lang="en" sz="2300" b="0" i="0" u="none" baseline="0">
                <a:latin typeface="Cambria" panose="02040503050406030204" pitchFamily="18" charset="0"/>
              </a:rPr>
              <a:t>Employees and students must be familiar with the occupational safety and health rules and conduct of their work activities accordingly. They may not expose themselves to any hazardous situation. If they cannot eliminate a hazardous or irregular situation, they must report it to their superiors!</a:t>
            </a:r>
            <a:endParaRPr lang="en" sz="2300" b="1" dirty="0">
              <a:latin typeface="Cambria" panose="02040503050406030204" pitchFamily="18" charset="0"/>
            </a:endParaRPr>
          </a:p>
          <a:p>
            <a:pPr marL="0" indent="0" algn="l" rtl="0">
              <a:buNone/>
            </a:pPr>
            <a:r>
              <a:rPr lang="en" sz="4400" b="0" i="0" u="none" baseline="0">
                <a:latin typeface="Cambria" panose="02040503050406030204" pitchFamily="18" charset="0"/>
              </a:rPr>
              <a:t>II.</a:t>
            </a:r>
          </a:p>
          <a:p>
            <a:pPr marL="0" indent="0" algn="just" rtl="0">
              <a:buNone/>
            </a:pPr>
            <a:r>
              <a:rPr lang="en" sz="2300" b="0" i="0" u="none" baseline="0">
                <a:latin typeface="Cambria" panose="02040503050406030204" pitchFamily="18" charset="0"/>
              </a:rPr>
              <a:t>If employees/students notice non-compliance behaviour by any of their colleagues/peer students or that such persons are in an emergency situation, they must warn them. If the emergency situation persists, they must report it to their superiors.	</a:t>
            </a:r>
          </a:p>
          <a:p>
            <a:pPr marL="0" indent="0" algn="l" rtl="0">
              <a:buNone/>
            </a:pPr>
            <a:r>
              <a:rPr lang="en" sz="4400" b="0" i="0" u="none" baseline="0">
                <a:latin typeface="Cambria" panose="02040503050406030204" pitchFamily="18" charset="0"/>
              </a:rPr>
              <a:t>III.</a:t>
            </a:r>
          </a:p>
          <a:p>
            <a:pPr marL="0" indent="0" algn="just" rtl="0">
              <a:buNone/>
            </a:pPr>
            <a:r>
              <a:rPr lang="en" sz="2300" b="0" i="0" u="none" baseline="0">
                <a:latin typeface="Cambria" panose="02040503050406030204" pitchFamily="18" charset="0"/>
              </a:rPr>
              <a:t>If one of your colleagues warns you or another colleague of non-compliance with the occupational safety and health rules during work activities, or that there is an emergency situation, you must change your behaviour to eliminate the irregular or hazardous situation. If you cannot eliminate the hazardous or irregular situation, you must report it to your superiors.</a:t>
            </a:r>
            <a:endParaRPr lang="en" sz="2300" b="1" dirty="0">
              <a:latin typeface="Cambria" panose="02040503050406030204" pitchFamily="18" charset="0"/>
            </a:endParaRPr>
          </a:p>
          <a:p>
            <a:pPr marL="0" indent="0" algn="l" rtl="0">
              <a:buNone/>
            </a:pPr>
            <a:endParaRPr lang="en" dirty="0"/>
          </a:p>
        </p:txBody>
      </p:sp>
    </p:spTree>
    <p:extLst>
      <p:ext uri="{BB962C8B-B14F-4D97-AF65-F5344CB8AC3E}">
        <p14:creationId xmlns:p14="http://schemas.microsoft.com/office/powerpoint/2010/main" val="35633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Personnel conditions of work</a:t>
            </a:r>
          </a:p>
        </p:txBody>
      </p:sp>
      <p:sp>
        <p:nvSpPr>
          <p:cNvPr id="3" name="Tartalom helye 2"/>
          <p:cNvSpPr>
            <a:spLocks noGrp="1"/>
          </p:cNvSpPr>
          <p:nvPr>
            <p:ph idx="1"/>
          </p:nvPr>
        </p:nvSpPr>
        <p:spPr/>
        <p:txBody>
          <a:bodyPr>
            <a:normAutofit/>
          </a:bodyPr>
          <a:lstStyle/>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Professional qualifications</a:t>
            </a:r>
          </a:p>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Medical fitness</a:t>
            </a:r>
          </a:p>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Participation in trainings</a:t>
            </a:r>
          </a:p>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Shows up for work in a condition suitable to perform duties      </a:t>
            </a:r>
            <a:endParaRPr lang="en" sz="1600" dirty="0" smtClean="0">
              <a:latin typeface="Cambria" panose="02040503050406030204" pitchFamily="18" charset="0"/>
            </a:endParaRPr>
          </a:p>
          <a:p>
            <a:pPr marL="179388" lvl="1" indent="0" algn="l" rtl="0">
              <a:lnSpc>
                <a:spcPct val="150000"/>
              </a:lnSpc>
              <a:buSzPct val="100000"/>
              <a:buNone/>
              <a:tabLst>
                <a:tab pos="357188"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	(not under the influence of alcohol, well-rested, </a:t>
            </a:r>
          </a:p>
          <a:p>
            <a:pPr marL="179388" lvl="1" indent="0" algn="l" rtl="0">
              <a:lnSpc>
                <a:spcPct val="150000"/>
              </a:lnSpc>
              <a:buSzPct val="100000"/>
              <a:buNone/>
              <a:tabLst>
                <a:tab pos="357188"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dirty="0">
                <a:latin typeface="Cambria" panose="02040503050406030204" pitchFamily="18" charset="0"/>
              </a:rPr>
              <a:t>	not under any harmful influence of drugs, etc.)</a:t>
            </a:r>
          </a:p>
          <a:p>
            <a:pPr marL="0" indent="0" algn="l" rtl="0">
              <a:buNone/>
            </a:pPr>
            <a:endParaRPr lang="en" dirty="0"/>
          </a:p>
        </p:txBody>
      </p:sp>
      <p:pic>
        <p:nvPicPr>
          <p:cNvPr id="4" name="Kép 3" descr="man in work.jpg"/>
          <p:cNvPicPr>
            <a:picLocks noChangeAspect="1"/>
          </p:cNvPicPr>
          <p:nvPr/>
        </p:nvPicPr>
        <p:blipFill>
          <a:blip r:embed="rId2" cstate="print"/>
          <a:stretch>
            <a:fillRect/>
          </a:stretch>
        </p:blipFill>
        <p:spPr>
          <a:xfrm>
            <a:off x="6804248" y="2060848"/>
            <a:ext cx="2160240" cy="3246263"/>
          </a:xfrm>
          <a:prstGeom prst="rect">
            <a:avLst/>
          </a:prstGeom>
        </p:spPr>
      </p:pic>
    </p:spTree>
    <p:extLst>
      <p:ext uri="{BB962C8B-B14F-4D97-AF65-F5344CB8AC3E}">
        <p14:creationId xmlns:p14="http://schemas.microsoft.com/office/powerpoint/2010/main" val="273473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Material conditions of work</a:t>
            </a:r>
          </a:p>
        </p:txBody>
      </p:sp>
      <p:sp>
        <p:nvSpPr>
          <p:cNvPr id="3" name="Tartalom helye 2"/>
          <p:cNvSpPr>
            <a:spLocks noGrp="1"/>
          </p:cNvSpPr>
          <p:nvPr>
            <p:ph idx="1"/>
          </p:nvPr>
        </p:nvSpPr>
        <p:spPr/>
        <p:txBody>
          <a:bodyPr>
            <a:normAutofit/>
          </a:bodyPr>
          <a:lstStyle/>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a:latin typeface="Cambria" panose="02040503050406030204" pitchFamily="18" charset="0"/>
              </a:rPr>
              <a:t>The equipment used for work is safe and suitable for its intended purpose.</a:t>
            </a:r>
          </a:p>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a:latin typeface="Cambria" panose="02040503050406030204" pitchFamily="18" charset="0"/>
              </a:rPr>
              <a:t>No accident caused to those near the work site (e.g. clients)</a:t>
            </a:r>
          </a:p>
          <a:p>
            <a:pPr marL="357188" lvl="1" indent="-177800" algn="l" rtl="0">
              <a:lnSpc>
                <a:spcPct val="15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600" b="0" i="0" u="none" baseline="0">
                <a:latin typeface="Cambria" panose="02040503050406030204" pitchFamily="18" charset="0"/>
              </a:rPr>
              <a:t>The environmental conditions must be appropriate to the work (illumination, temperature, etc.).</a:t>
            </a:r>
          </a:p>
          <a:p>
            <a:endParaRPr lang="en" dirty="0"/>
          </a:p>
        </p:txBody>
      </p:sp>
      <p:pic>
        <p:nvPicPr>
          <p:cNvPr id="4" name="Kép 3" descr="mveszközök.png"/>
          <p:cNvPicPr>
            <a:picLocks noChangeAspect="1"/>
          </p:cNvPicPr>
          <p:nvPr/>
        </p:nvPicPr>
        <p:blipFill>
          <a:blip r:embed="rId2" cstate="print"/>
          <a:stretch>
            <a:fillRect/>
          </a:stretch>
        </p:blipFill>
        <p:spPr>
          <a:xfrm>
            <a:off x="1907703" y="3933056"/>
            <a:ext cx="1944503" cy="1657054"/>
          </a:xfrm>
          <a:prstGeom prst="rect">
            <a:avLst/>
          </a:prstGeom>
        </p:spPr>
      </p:pic>
    </p:spTree>
    <p:extLst>
      <p:ext uri="{BB962C8B-B14F-4D97-AF65-F5344CB8AC3E}">
        <p14:creationId xmlns:p14="http://schemas.microsoft.com/office/powerpoint/2010/main" val="369672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274638"/>
            <a:ext cx="7859216" cy="720000"/>
          </a:xfrm>
        </p:spPr>
        <p:txBody>
          <a:bodyPr>
            <a:normAutofit fontScale="90000"/>
          </a:bodyPr>
          <a:lstStyle/>
          <a:p>
            <a:pPr rtl="0"/>
            <a:r>
              <a:rPr lang="en" sz="3200" b="1" i="0" u="sng" baseline="0" dirty="0">
                <a:latin typeface="Cambria" panose="02040503050406030204" pitchFamily="18" charset="0"/>
              </a:rPr>
              <a:t>Rights and responsibilities of the employee</a:t>
            </a:r>
            <a:endParaRPr lang="en" sz="3200" dirty="0"/>
          </a:p>
        </p:txBody>
      </p:sp>
      <p:sp>
        <p:nvSpPr>
          <p:cNvPr id="3" name="Tartalom helye 2"/>
          <p:cNvSpPr>
            <a:spLocks noGrp="1"/>
          </p:cNvSpPr>
          <p:nvPr>
            <p:ph idx="1"/>
          </p:nvPr>
        </p:nvSpPr>
        <p:spPr/>
        <p:txBody>
          <a:bodyPr>
            <a:normAutofit fontScale="25000" lnSpcReduction="20000"/>
          </a:bodyPr>
          <a:lstStyle/>
          <a:p>
            <a:pPr marL="0" lvl="1" indent="0" algn="l" rtl="0">
              <a:lnSpc>
                <a:spcPct val="120000"/>
              </a:lnSpc>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6000" b="1" i="0" u="sng" baseline="0" dirty="0">
                <a:latin typeface="Cambria" panose="02040503050406030204" pitchFamily="18" charset="0"/>
              </a:rPr>
              <a:t>The employee shall:</a:t>
            </a:r>
            <a:r>
              <a:rPr lang="en" sz="6000" b="0" i="0" u="none" baseline="0" dirty="0">
                <a:latin typeface="Cambria" panose="02040503050406030204" pitchFamily="18" charset="0"/>
              </a:rPr>
              <a:t> </a:t>
            </a:r>
            <a:endParaRPr lang="en" sz="6000" dirty="0">
              <a:latin typeface="Cambria" panose="02040503050406030204" pitchFamily="18" charset="0"/>
            </a:endParaRP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Comply with the requirements to show up for work in good condition, ready to start work and conduct work activities.</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solidFill>
                  <a:srgbClr val="000000"/>
                </a:solidFill>
                <a:latin typeface="Cambria" panose="02040503050406030204" pitchFamily="18" charset="0"/>
              </a:rPr>
              <a:t>Attend the health and safety and other trainings offering vocational know-how.</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Comply with work instructions and other verbal or written instructions given by the employer.</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Attend the pre-employment and periodic medical examinations and those they are assigned to.</a:t>
            </a:r>
            <a:endParaRPr lang="en" sz="5600" dirty="0">
              <a:latin typeface="Cambria" panose="02040503050406030204" pitchFamily="18" charset="0"/>
            </a:endParaRP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Wear appropriate clothing and the personal protective equipment provided to them.</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Check the immediate work area and work equipment for safety. </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Report any hazard or hazardous situation identified or learned of to their immediate superior.</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Report any work accident or distress to their immediate superior.</a:t>
            </a:r>
          </a:p>
          <a:p>
            <a:pPr marL="0" lvl="1" indent="0" algn="l" rtl="0">
              <a:lnSpc>
                <a:spcPct val="120000"/>
              </a:lnSpc>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400" b="1" i="0" u="sng" baseline="0" dirty="0">
                <a:latin typeface="Cambria" panose="02040503050406030204" pitchFamily="18" charset="0"/>
              </a:rPr>
              <a:t>The employee has a right to:</a:t>
            </a:r>
            <a:r>
              <a:rPr lang="en" sz="5400" b="0" i="0" u="none" baseline="0" dirty="0">
                <a:latin typeface="Cambria" panose="02040503050406030204" pitchFamily="18" charset="0"/>
              </a:rPr>
              <a:t> </a:t>
            </a:r>
            <a:endParaRPr lang="en" sz="5400" dirty="0">
              <a:latin typeface="Cambria" panose="02040503050406030204" pitchFamily="18" charset="0"/>
            </a:endParaRP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Safe working conditions, work stations and work equipment.</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Knowledge regarding safe working.</a:t>
            </a:r>
          </a:p>
          <a:p>
            <a:pPr marL="357188" lvl="1" indent="-357188" algn="l" rtl="0">
              <a:lnSpc>
                <a:spcPct val="120000"/>
              </a:lnSpc>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5600" b="0" i="0" u="none" baseline="0" dirty="0">
                <a:latin typeface="Cambria" panose="02040503050406030204" pitchFamily="18" charset="0"/>
              </a:rPr>
              <a:t>Equipment, work and personal protective equipment needed for health and safety.</a:t>
            </a:r>
            <a:endParaRPr lang="en" sz="5600" dirty="0">
              <a:latin typeface="Cambria" panose="02040503050406030204" pitchFamily="18" charset="0"/>
            </a:endParaRPr>
          </a:p>
        </p:txBody>
      </p:sp>
      <p:pic>
        <p:nvPicPr>
          <p:cNvPr id="4" name="Kép 3" descr="Safety.gif"/>
          <p:cNvPicPr>
            <a:picLocks noChangeAspect="1"/>
          </p:cNvPicPr>
          <p:nvPr/>
        </p:nvPicPr>
        <p:blipFill>
          <a:blip r:embed="rId2" cstate="print"/>
          <a:stretch>
            <a:fillRect/>
          </a:stretch>
        </p:blipFill>
        <p:spPr>
          <a:xfrm>
            <a:off x="1619672" y="5301208"/>
            <a:ext cx="1584176" cy="1365669"/>
          </a:xfrm>
          <a:prstGeom prst="rect">
            <a:avLst/>
          </a:prstGeom>
        </p:spPr>
      </p:pic>
    </p:spTree>
    <p:extLst>
      <p:ext uri="{BB962C8B-B14F-4D97-AF65-F5344CB8AC3E}">
        <p14:creationId xmlns:p14="http://schemas.microsoft.com/office/powerpoint/2010/main" val="407683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Actions required in the event of an occupational accident</a:t>
            </a:r>
            <a:endParaRPr lang="en" sz="3200" dirty="0"/>
          </a:p>
        </p:txBody>
      </p:sp>
      <p:sp>
        <p:nvSpPr>
          <p:cNvPr id="3" name="Tartalom helye 2"/>
          <p:cNvSpPr>
            <a:spLocks noGrp="1"/>
          </p:cNvSpPr>
          <p:nvPr>
            <p:ph idx="1"/>
          </p:nvPr>
        </p:nvSpPr>
        <p:spPr/>
        <p:txBody>
          <a:bodyPr>
            <a:noAutofit/>
          </a:bodyPr>
          <a:lstStyle/>
          <a:p>
            <a:pPr marL="179388"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1" i="0" u="none" baseline="0" dirty="0">
                <a:latin typeface="Cambria" panose="02040503050406030204" pitchFamily="18" charset="0"/>
              </a:rPr>
              <a:t>FIRST AID</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Treating wounds, haemostasis (using the first aid kit)</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Call a doctor/ambulance.</a:t>
            </a:r>
            <a:endParaRPr lang="en" sz="1400" dirty="0">
              <a:latin typeface="Cambria" panose="02040503050406030204" pitchFamily="18" charset="0"/>
            </a:endParaRP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Drive to the hospital (if needed)</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Apply resuscitation (For qualified personnel only!)</a:t>
            </a:r>
            <a:endParaRPr lang="en" sz="1400" dirty="0">
              <a:latin typeface="Cambria" panose="02040503050406030204" pitchFamily="18" charset="0"/>
            </a:endParaRPr>
          </a:p>
          <a:p>
            <a:pPr marL="179388"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1" i="0" u="none" baseline="0" dirty="0">
                <a:latin typeface="Cambria" panose="02040503050406030204" pitchFamily="18" charset="0"/>
              </a:rPr>
              <a:t>REPORTING ACCIDENTS</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All injuries and sicknesses must be reported to the immediate superior at work.</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All injuries must be recorded in the injury log at the workplace.</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If the accident results in any workday lost, the accident must be investigated and recorded. The reasons must be explored and appropriate measures must be taken for the purpose of prevention.</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If any workday is lost due to an occupational accident, it must be reported to the health and safety service provider.</a:t>
            </a:r>
          </a:p>
          <a:p>
            <a:pPr marL="179388"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1" i="0" u="none" baseline="0" dirty="0">
                <a:latin typeface="Cambria" panose="02040503050406030204" pitchFamily="18" charset="0"/>
              </a:rPr>
              <a:t>ACCIDENT INVESTIGATION</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Assessment of the accident as a work or factory accident.</a:t>
            </a: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Hearing of witnesses.</a:t>
            </a:r>
            <a:endParaRPr lang="en" sz="1400" dirty="0">
              <a:latin typeface="Cambria" panose="02040503050406030204" pitchFamily="18" charset="0"/>
            </a:endParaRPr>
          </a:p>
          <a:p>
            <a:pPr marL="536575" lvl="1" indent="-179388" algn="l" rtl="0">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400" b="0" i="0" u="none" baseline="0" dirty="0">
                <a:latin typeface="Cambria" panose="02040503050406030204" pitchFamily="18" charset="0"/>
              </a:rPr>
              <a:t>Discovering all relevant issues, direct and indirect reasons.</a:t>
            </a:r>
            <a:endParaRPr lang="en" sz="1400" dirty="0">
              <a:latin typeface="Cambria" panose="02040503050406030204" pitchFamily="18" charset="0"/>
            </a:endParaRPr>
          </a:p>
          <a:p>
            <a:pPr marL="179388" lvl="1" indent="-179388" algn="l" rtl="0">
              <a:buSzPct val="100000"/>
              <a:tabLst>
                <a:tab pos="273050" algn="l"/>
                <a:tab pos="911225" algn="l"/>
                <a:tab pos="1825625" algn="l"/>
                <a:tab pos="2740025" algn="l"/>
                <a:tab pos="3654425" algn="l"/>
                <a:tab pos="4568825" algn="l"/>
                <a:tab pos="5483225" algn="l"/>
                <a:tab pos="6397625" algn="l"/>
                <a:tab pos="7312025" algn="l"/>
                <a:tab pos="8226425" algn="l"/>
                <a:tab pos="9140825" algn="l"/>
                <a:tab pos="10055225" algn="l"/>
              </a:tabLst>
            </a:pPr>
            <a:r>
              <a:rPr lang="en" sz="1400" b="1" i="0" u="none" baseline="0" dirty="0">
                <a:latin typeface="Cambria" panose="02040503050406030204" pitchFamily="18" charset="0"/>
              </a:rPr>
              <a:t>TAKING PREVENTIVE MEASURES</a:t>
            </a:r>
          </a:p>
        </p:txBody>
      </p:sp>
      <p:pic>
        <p:nvPicPr>
          <p:cNvPr id="4" name="Kép 3" descr="work-1.jpg"/>
          <p:cNvPicPr>
            <a:picLocks noChangeAspect="1"/>
          </p:cNvPicPr>
          <p:nvPr/>
        </p:nvPicPr>
        <p:blipFill>
          <a:blip r:embed="rId2" cstate="print"/>
          <a:stretch>
            <a:fillRect/>
          </a:stretch>
        </p:blipFill>
        <p:spPr>
          <a:xfrm>
            <a:off x="7308304" y="1124744"/>
            <a:ext cx="1444306" cy="1588736"/>
          </a:xfrm>
          <a:prstGeom prst="rect">
            <a:avLst/>
          </a:prstGeom>
        </p:spPr>
      </p:pic>
      <p:pic>
        <p:nvPicPr>
          <p:cNvPr id="5" name="Kép 4" descr="ME34.jpg"/>
          <p:cNvPicPr>
            <a:picLocks noChangeAspect="1"/>
          </p:cNvPicPr>
          <p:nvPr/>
        </p:nvPicPr>
        <p:blipFill>
          <a:blip r:embed="rId3" cstate="print"/>
          <a:stretch>
            <a:fillRect/>
          </a:stretch>
        </p:blipFill>
        <p:spPr>
          <a:xfrm>
            <a:off x="7620121" y="4397189"/>
            <a:ext cx="1122532" cy="1120043"/>
          </a:xfrm>
          <a:prstGeom prst="rect">
            <a:avLst/>
          </a:prstGeom>
        </p:spPr>
      </p:pic>
    </p:spTree>
    <p:extLst>
      <p:ext uri="{BB962C8B-B14F-4D97-AF65-F5344CB8AC3E}">
        <p14:creationId xmlns:p14="http://schemas.microsoft.com/office/powerpoint/2010/main" val="292528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Reporting accidents</a:t>
            </a:r>
            <a:endParaRPr lang="en" sz="3200" dirty="0"/>
          </a:p>
        </p:txBody>
      </p:sp>
      <p:sp>
        <p:nvSpPr>
          <p:cNvPr id="3" name="Tartalom helye 2"/>
          <p:cNvSpPr>
            <a:spLocks noGrp="1"/>
          </p:cNvSpPr>
          <p:nvPr>
            <p:ph idx="1"/>
          </p:nvPr>
        </p:nvSpPr>
        <p:spPr/>
        <p:txBody>
          <a:bodyPr>
            <a:normAutofit fontScale="62500" lnSpcReduction="20000"/>
          </a:bodyPr>
          <a:lstStyle/>
          <a:p>
            <a:pPr algn="l" rtl="0"/>
            <a:r>
              <a:rPr lang="en" sz="2600" b="1" i="0" u="none" baseline="0">
                <a:latin typeface="Cambria" panose="02040503050406030204" pitchFamily="18" charset="0"/>
              </a:rPr>
              <a:t>Ambulance phone number: 104</a:t>
            </a:r>
          </a:p>
          <a:p>
            <a:pPr marL="0" indent="0" algn="l" rtl="0">
              <a:buNone/>
            </a:pPr>
            <a:endParaRPr lang="en" sz="2600" b="1" dirty="0">
              <a:latin typeface="Cambria" panose="02040503050406030204" pitchFamily="18" charset="0"/>
            </a:endParaRPr>
          </a:p>
          <a:p>
            <a:pPr algn="l" rtl="0"/>
            <a:r>
              <a:rPr lang="en" sz="2600" b="0" i="0" u="none" baseline="0">
                <a:latin typeface="Cambria" panose="02040503050406030204" pitchFamily="18" charset="0"/>
              </a:rPr>
              <a:t>When calling, the caller must state:</a:t>
            </a:r>
          </a:p>
          <a:p>
            <a:pPr lvl="1" algn="l" rtl="0">
              <a:spcBef>
                <a:spcPts val="600"/>
              </a:spcBef>
            </a:pPr>
            <a:r>
              <a:rPr lang="en" sz="2600" b="0" i="0" u="none" baseline="0">
                <a:latin typeface="Cambria" panose="02040503050406030204" pitchFamily="18" charset="0"/>
              </a:rPr>
              <a:t>WHAT HAPPENED</a:t>
            </a:r>
          </a:p>
          <a:p>
            <a:pPr lvl="1" algn="l" rtl="0">
              <a:spcBef>
                <a:spcPts val="600"/>
              </a:spcBef>
            </a:pPr>
            <a:r>
              <a:rPr lang="en" sz="2600" b="0" i="0" u="none" baseline="0">
                <a:latin typeface="Cambria" panose="02040503050406030204" pitchFamily="18" charset="0"/>
              </a:rPr>
              <a:t>THE NUMBER OF PEOPLE INJURED</a:t>
            </a:r>
          </a:p>
          <a:p>
            <a:pPr lvl="1" algn="l" rtl="0">
              <a:spcBef>
                <a:spcPts val="600"/>
              </a:spcBef>
            </a:pPr>
            <a:r>
              <a:rPr lang="en" sz="2600" b="0" i="0" u="none" baseline="0">
                <a:latin typeface="Cambria" panose="02040503050406030204" pitchFamily="18" charset="0"/>
              </a:rPr>
              <a:t>CLEAR DIRECTIONS TO THE SCENE</a:t>
            </a:r>
          </a:p>
          <a:p>
            <a:pPr lvl="1" algn="l" rtl="0">
              <a:spcBef>
                <a:spcPts val="600"/>
              </a:spcBef>
            </a:pPr>
            <a:r>
              <a:rPr lang="en" sz="2600" b="0" i="0" u="none" baseline="0">
                <a:latin typeface="Cambria" panose="02040503050406030204" pitchFamily="18" charset="0"/>
              </a:rPr>
              <a:t>MEANS OF ACCESS TO THE SCENE</a:t>
            </a:r>
          </a:p>
          <a:p>
            <a:pPr lvl="1" algn="l" rtl="0">
              <a:spcBef>
                <a:spcPts val="600"/>
              </a:spcBef>
            </a:pPr>
            <a:r>
              <a:rPr lang="en" sz="2600" b="0" i="0" u="none" baseline="0">
                <a:latin typeface="Cambria" panose="02040503050406030204" pitchFamily="18" charset="0"/>
              </a:rPr>
              <a:t>NAME, ADDRESS AND PHONE NUMBER TO CALL BACK</a:t>
            </a:r>
          </a:p>
          <a:p>
            <a:pPr marL="457200" lvl="1" indent="0" algn="l" rtl="0">
              <a:spcBef>
                <a:spcPts val="600"/>
              </a:spcBef>
              <a:buNone/>
            </a:pPr>
            <a:endParaRPr lang="en" sz="2600" dirty="0">
              <a:latin typeface="Cambria" panose="02040503050406030204" pitchFamily="18" charset="0"/>
            </a:endParaRPr>
          </a:p>
          <a:p>
            <a:pPr algn="l" rtl="0">
              <a:spcBef>
                <a:spcPts val="600"/>
              </a:spcBef>
            </a:pPr>
            <a:r>
              <a:rPr lang="en" sz="2600" b="0" i="0" u="none" baseline="0">
                <a:latin typeface="Cambria" panose="02040503050406030204" pitchFamily="18" charset="0"/>
              </a:rPr>
              <a:t>If possible, the caller should provide information about the circumstances and the severity of the accident.</a:t>
            </a:r>
          </a:p>
          <a:p>
            <a:pPr algn="l" rtl="0">
              <a:spcBef>
                <a:spcPts val="600"/>
              </a:spcBef>
            </a:pPr>
            <a:r>
              <a:rPr lang="en" sz="2600" b="0" i="0" u="none" baseline="0">
                <a:latin typeface="Cambria" panose="02040503050406030204" pitchFamily="18" charset="0"/>
              </a:rPr>
              <a:t>If the accident site is not well-known, name a landmark and send someone there to wait for the ambulance to arrive.</a:t>
            </a:r>
          </a:p>
          <a:p>
            <a:pPr algn="l" rtl="0">
              <a:spcBef>
                <a:spcPts val="600"/>
              </a:spcBef>
            </a:pPr>
            <a:r>
              <a:rPr lang="en" sz="2600" b="0" i="0" u="none" baseline="0">
                <a:latin typeface="Cambria" panose="02040503050406030204" pitchFamily="18" charset="0"/>
              </a:rPr>
              <a:t>In the event of an accident on University premises, always inform the immediate supervisor and </a:t>
            </a:r>
            <a:r>
              <a:rPr lang="en" sz="2600" b="1" i="0" u="none" baseline="0">
                <a:latin typeface="Cambria" panose="02040503050406030204" pitchFamily="18" charset="0"/>
              </a:rPr>
              <a:t>Attila Gáti, Head of the Operating Department</a:t>
            </a:r>
            <a:r>
              <a:rPr lang="en" sz="2600" b="0" i="0" u="none" baseline="0">
                <a:latin typeface="Cambria" panose="02040503050406030204" pitchFamily="18" charset="0"/>
              </a:rPr>
              <a:t>.</a:t>
            </a:r>
          </a:p>
          <a:p>
            <a:pPr algn="l" rtl="0">
              <a:spcBef>
                <a:spcPts val="600"/>
              </a:spcBef>
            </a:pPr>
            <a:r>
              <a:rPr lang="en" sz="2600" b="0" i="0" u="none" baseline="0">
                <a:latin typeface="Cambria" panose="02040503050406030204" pitchFamily="18" charset="0"/>
              </a:rPr>
              <a:t>All designated first aid points are equipped with first aid kits in sufficient number and with sufficient content. </a:t>
            </a:r>
          </a:p>
          <a:p>
            <a:endParaRPr lang="en" dirty="0"/>
          </a:p>
        </p:txBody>
      </p:sp>
      <p:pic>
        <p:nvPicPr>
          <p:cNvPr id="4" name="Kép 3" descr="mentők.jpg"/>
          <p:cNvPicPr>
            <a:picLocks noChangeAspect="1"/>
          </p:cNvPicPr>
          <p:nvPr/>
        </p:nvPicPr>
        <p:blipFill>
          <a:blip r:embed="rId2" cstate="print"/>
          <a:stretch>
            <a:fillRect/>
          </a:stretch>
        </p:blipFill>
        <p:spPr>
          <a:xfrm>
            <a:off x="6779284" y="1124744"/>
            <a:ext cx="1897171" cy="1440160"/>
          </a:xfrm>
          <a:prstGeom prst="rect">
            <a:avLst/>
          </a:prstGeom>
        </p:spPr>
      </p:pic>
      <p:pic>
        <p:nvPicPr>
          <p:cNvPr id="5" name="Kép 4" descr="elsősegély.jpg"/>
          <p:cNvPicPr>
            <a:picLocks noChangeAspect="1"/>
          </p:cNvPicPr>
          <p:nvPr/>
        </p:nvPicPr>
        <p:blipFill>
          <a:blip r:embed="rId3" cstate="print"/>
          <a:stretch>
            <a:fillRect/>
          </a:stretch>
        </p:blipFill>
        <p:spPr>
          <a:xfrm>
            <a:off x="5682718" y="1124745"/>
            <a:ext cx="833497" cy="1440160"/>
          </a:xfrm>
          <a:prstGeom prst="rect">
            <a:avLst/>
          </a:prstGeom>
        </p:spPr>
      </p:pic>
    </p:spTree>
    <p:extLst>
      <p:ext uri="{BB962C8B-B14F-4D97-AF65-F5344CB8AC3E}">
        <p14:creationId xmlns:p14="http://schemas.microsoft.com/office/powerpoint/2010/main" val="4162838266"/>
      </p:ext>
    </p:extLst>
  </p:cSld>
  <p:clrMapOvr>
    <a:masterClrMapping/>
  </p:clrMapOvr>
</p:sld>
</file>

<file path=ppt/theme/theme1.xml><?xml version="1.0" encoding="utf-8"?>
<a:theme xmlns:a="http://schemas.openxmlformats.org/drawingml/2006/main" name="4_3prezentacio">
  <a:themeElements>
    <a:clrScheme name="Zeneakadémia prezentáció">
      <a:dk1>
        <a:sysClr val="windowText" lastClr="000000"/>
      </a:dk1>
      <a:lt1>
        <a:sysClr val="window" lastClr="FFFFFF"/>
      </a:lt1>
      <a:dk2>
        <a:srgbClr val="1F497D"/>
      </a:dk2>
      <a:lt2>
        <a:srgbClr val="EEECE1"/>
      </a:lt2>
      <a:accent1>
        <a:srgbClr val="A39161"/>
      </a:accent1>
      <a:accent2>
        <a:srgbClr val="A39161"/>
      </a:accent2>
      <a:accent3>
        <a:srgbClr val="A39161"/>
      </a:accent3>
      <a:accent4>
        <a:srgbClr val="A39161"/>
      </a:accent4>
      <a:accent5>
        <a:srgbClr val="4BACC6"/>
      </a:accent5>
      <a:accent6>
        <a:srgbClr val="F79646"/>
      </a:accent6>
      <a:hlink>
        <a:srgbClr val="0000FF"/>
      </a:hlink>
      <a:folHlink>
        <a:srgbClr val="800080"/>
      </a:folHlink>
    </a:clrScheme>
    <a:fontScheme name="Zeneakadémia prezentáció">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4_3prezentacio</Template>
  <TotalTime>435</TotalTime>
  <Words>1968</Words>
  <Application>Microsoft Office PowerPoint</Application>
  <PresentationFormat>Diavetítés a képernyőre (4:3 oldalarány)</PresentationFormat>
  <Paragraphs>208</Paragraphs>
  <Slides>21</Slides>
  <Notes>0</Notes>
  <HiddenSlides>0</HiddenSlides>
  <MMClips>0</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4_3prezentacio</vt:lpstr>
      <vt:lpstr>PowerPoint bemutató</vt:lpstr>
      <vt:lpstr>Legal background</vt:lpstr>
      <vt:lpstr>Definitions</vt:lpstr>
      <vt:lpstr>The three core principles of occupational safety and health</vt:lpstr>
      <vt:lpstr>Personnel conditions of work</vt:lpstr>
      <vt:lpstr>Material conditions of work</vt:lpstr>
      <vt:lpstr>Rights and responsibilities of the employee</vt:lpstr>
      <vt:lpstr>Actions required in the event of an occupational accident</vt:lpstr>
      <vt:lpstr>Reporting accidents</vt:lpstr>
      <vt:lpstr>Personal protective equipment</vt:lpstr>
      <vt:lpstr>Safety of computer work stations</vt:lpstr>
      <vt:lpstr>PowerPoint bemutató</vt:lpstr>
      <vt:lpstr>PowerPoint bemutató</vt:lpstr>
      <vt:lpstr>PowerPoint bemutató</vt:lpstr>
      <vt:lpstr>General health, cleanliness and occupational safety and requirements of university workplaces</vt:lpstr>
      <vt:lpstr>Information related to electricity</vt:lpstr>
      <vt:lpstr>Information related to electricity</vt:lpstr>
      <vt:lpstr>PowerPoint bemutató</vt:lpstr>
      <vt:lpstr>Violation of health and safety rules</vt:lpstr>
      <vt:lpstr>Lessons from occupational accidents</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Lakatos Gergely</dc:creator>
  <cp:lastModifiedBy>Sugó Lilla</cp:lastModifiedBy>
  <cp:revision>48</cp:revision>
  <dcterms:created xsi:type="dcterms:W3CDTF">2015-05-12T11:58:33Z</dcterms:created>
  <dcterms:modified xsi:type="dcterms:W3CDTF">2015-12-08T10:32:28Z</dcterms:modified>
</cp:coreProperties>
</file>